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56" r:id="rId2"/>
    <p:sldId id="275" r:id="rId3"/>
    <p:sldId id="271" r:id="rId4"/>
    <p:sldId id="273" r:id="rId5"/>
    <p:sldId id="257" r:id="rId6"/>
    <p:sldId id="262" r:id="rId7"/>
    <p:sldId id="264" r:id="rId8"/>
    <p:sldId id="268" r:id="rId9"/>
    <p:sldId id="267" r:id="rId10"/>
    <p:sldId id="261" r:id="rId11"/>
    <p:sldId id="258" r:id="rId12"/>
    <p:sldId id="260" r:id="rId13"/>
    <p:sldId id="265" r:id="rId14"/>
    <p:sldId id="266" r:id="rId15"/>
    <p:sldId id="269" r:id="rId16"/>
    <p:sldId id="270" r:id="rId17"/>
    <p:sldId id="274" r:id="rId18"/>
    <p:sldId id="272"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C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100" d="100"/>
          <a:sy n="100" d="100"/>
        </p:scale>
        <p:origin x="-984"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7779A7-49F6-8B44-AE50-E45DD65E2A5F}" type="datetimeFigureOut">
              <a:rPr lang="en-US" smtClean="0"/>
              <a:pPr/>
              <a:t>03/04/2014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FA6ECE-ABCC-254C-8C8E-A87AA667551F}" type="slidenum">
              <a:rPr lang="en-US" smtClean="0"/>
              <a:pPr/>
              <a:t>‹#›</a:t>
            </a:fld>
            <a:endParaRPr lang="en-US"/>
          </a:p>
        </p:txBody>
      </p:sp>
    </p:spTree>
    <p:extLst>
      <p:ext uri="{BB962C8B-B14F-4D97-AF65-F5344CB8AC3E}">
        <p14:creationId xmlns:p14="http://schemas.microsoft.com/office/powerpoint/2010/main" val="17633231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45F7EA-650D-F843-85D3-B95DA6D09FB5}" type="datetimeFigureOut">
              <a:rPr lang="en-US" smtClean="0"/>
              <a:pPr/>
              <a:t>03/04/2014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0CB7F0-67A2-0045-B1A6-02E171C87F23}" type="slidenum">
              <a:rPr lang="en-US" smtClean="0"/>
              <a:pPr/>
              <a:t>‹#›</a:t>
            </a:fld>
            <a:endParaRPr lang="en-US"/>
          </a:p>
        </p:txBody>
      </p:sp>
    </p:spTree>
    <p:extLst>
      <p:ext uri="{BB962C8B-B14F-4D97-AF65-F5344CB8AC3E}">
        <p14:creationId xmlns:p14="http://schemas.microsoft.com/office/powerpoint/2010/main" val="13157150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altLang="en-US" sz="1200" dirty="0" smtClean="0"/>
              <a:t>We care for people of all ages 18 and upwards throughout Sheffield who have incurable illnesses </a:t>
            </a:r>
          </a:p>
          <a:p>
            <a:pPr marL="0" marR="0" indent="0" algn="l" defTabSz="457200" rtl="0" eaLnBrk="1" fontAlgn="auto" latinLnBrk="0" hangingPunct="1">
              <a:lnSpc>
                <a:spcPct val="100000"/>
              </a:lnSpc>
              <a:spcBef>
                <a:spcPts val="0"/>
              </a:spcBef>
              <a:spcAft>
                <a:spcPts val="0"/>
              </a:spcAft>
              <a:buClrTx/>
              <a:buSzTx/>
              <a:buFontTx/>
              <a:buNone/>
              <a:tabLst/>
              <a:defRPr/>
            </a:pPr>
            <a:r>
              <a:rPr lang="en-GB" altLang="en-US" dirty="0" smtClean="0"/>
              <a:t>Life limiting illnesses include neurological conditions, HIV and end-stage heart, kidney and lung conditions</a:t>
            </a:r>
          </a:p>
          <a:p>
            <a:pPr marL="0" marR="0" indent="0" algn="l" defTabSz="457200" rtl="0" eaLnBrk="1" fontAlgn="auto" latinLnBrk="0" hangingPunct="1">
              <a:lnSpc>
                <a:spcPct val="100000"/>
              </a:lnSpc>
              <a:spcBef>
                <a:spcPts val="0"/>
              </a:spcBef>
              <a:spcAft>
                <a:spcPts val="0"/>
              </a:spcAft>
              <a:buClrTx/>
              <a:buSzTx/>
              <a:buFontTx/>
              <a:buNone/>
              <a:tabLst/>
              <a:defRPr/>
            </a:pPr>
            <a:r>
              <a:rPr lang="en-GB" altLang="en-US" sz="1200" dirty="0" smtClean="0"/>
              <a:t>Our St Luke’s community nurses (not Macmillan) care for them in their own homes.</a:t>
            </a:r>
          </a:p>
          <a:p>
            <a:pPr marL="0" marR="0" indent="0" algn="l" defTabSz="457200" rtl="0" eaLnBrk="1" fontAlgn="auto" latinLnBrk="0" hangingPunct="1">
              <a:lnSpc>
                <a:spcPct val="100000"/>
              </a:lnSpc>
              <a:spcBef>
                <a:spcPts val="0"/>
              </a:spcBef>
              <a:spcAft>
                <a:spcPts val="0"/>
              </a:spcAft>
              <a:buClrTx/>
              <a:buSzTx/>
              <a:buFontTx/>
              <a:buNone/>
              <a:tabLst/>
              <a:defRPr/>
            </a:pPr>
            <a:endParaRPr lang="en-GB"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3</a:t>
            </a:fld>
            <a:endParaRPr lang="en-US"/>
          </a:p>
        </p:txBody>
      </p:sp>
    </p:spTree>
    <p:extLst>
      <p:ext uri="{BB962C8B-B14F-4D97-AF65-F5344CB8AC3E}">
        <p14:creationId xmlns:p14="http://schemas.microsoft.com/office/powerpoint/2010/main" val="36215619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Combining Lottery draw with Grand Draw needs advance notification to</a:t>
            </a:r>
            <a:r>
              <a:rPr lang="en-GB" baseline="0" dirty="0" smtClean="0"/>
              <a:t> members, but means doubling prize fund is much easier and saves money overall, plus regular members get ‘free’ entry</a:t>
            </a:r>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14</a:t>
            </a:fld>
            <a:endParaRPr lang="en-US"/>
          </a:p>
        </p:txBody>
      </p:sp>
    </p:spTree>
    <p:extLst>
      <p:ext uri="{BB962C8B-B14F-4D97-AF65-F5344CB8AC3E}">
        <p14:creationId xmlns:p14="http://schemas.microsoft.com/office/powerpoint/2010/main" val="35301267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Whilst they may seem expensive, for St Luke’s ELM’s are</a:t>
            </a:r>
            <a:r>
              <a:rPr lang="en-GB" baseline="0" dirty="0" smtClean="0"/>
              <a:t> the right choice – need to have the staff structure in place to support otherwise</a:t>
            </a:r>
            <a:endParaRPr lang="en-GB" dirty="0" smtClean="0"/>
          </a:p>
          <a:p>
            <a:r>
              <a:rPr lang="en-GB" dirty="0" smtClean="0"/>
              <a:t>Do</a:t>
            </a:r>
            <a:r>
              <a:rPr lang="en-GB" baseline="0" dirty="0" smtClean="0"/>
              <a:t> not under-estimate the costs of promoting the lottery! If you get a cost/income ratio above 50/50 you’re doing well! </a:t>
            </a:r>
          </a:p>
          <a:p>
            <a:r>
              <a:rPr lang="en-GB" baseline="0" dirty="0" smtClean="0"/>
              <a:t>Average attrition differs depending on recruitment method and method of payment, e.g. St Luke’s plans for 8% attrition from long-term members vs. 20% from new sign ups. Also another good reason to have a decent ELM!</a:t>
            </a:r>
          </a:p>
          <a:p>
            <a:r>
              <a:rPr lang="en-GB" baseline="0" dirty="0" smtClean="0"/>
              <a:t>Third parties cannot fundraise for you via lotteries, raffles etc. unless they either have a license, or all data is processed by you and included on Gambling Commission returns – there are some ‘get out clauses’…</a:t>
            </a:r>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15</a:t>
            </a:fld>
            <a:endParaRPr lang="en-US"/>
          </a:p>
        </p:txBody>
      </p:sp>
    </p:spTree>
    <p:extLst>
      <p:ext uri="{BB962C8B-B14F-4D97-AF65-F5344CB8AC3E}">
        <p14:creationId xmlns:p14="http://schemas.microsoft.com/office/powerpoint/2010/main" val="540875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Free</a:t>
            </a:r>
            <a:r>
              <a:rPr lang="en-GB" baseline="0" dirty="0" smtClean="0"/>
              <a:t> must be free – can have ‘suggested donation’ but not ‘minimum donation’. However, data doesn’t count and providing the data protection statement is clear enough, no reason you can’t upgrade later!</a:t>
            </a:r>
          </a:p>
          <a:p>
            <a:r>
              <a:rPr lang="en-GB" baseline="0" dirty="0" smtClean="0"/>
              <a:t>Skill – must ensure sufficient skill to exclude a significant proportion from entering and/or winning a prize. Single question not sufficient, nor allowed to provide the answer best examples are crossword puzzles/pub quizzes – multiple questions and winner drawn from correct entries</a:t>
            </a:r>
          </a:p>
          <a:p>
            <a:r>
              <a:rPr lang="en-GB" dirty="0" smtClean="0"/>
              <a:t>One-off</a:t>
            </a:r>
            <a:r>
              <a:rPr lang="en-GB" baseline="0" dirty="0" smtClean="0"/>
              <a:t> event raffles means all tickets sold on premises and winner drawn during event. Also can’t be held at commercial events. Strict budgets in place – max. £500 for prizes and £100 for costs. If tickets are to be sold in advance then would not count.</a:t>
            </a:r>
          </a:p>
          <a:p>
            <a:r>
              <a:rPr lang="en-GB" baseline="0" dirty="0" smtClean="0"/>
              <a:t>Private lotteries e.g. within workplace, resident’s association etc. not regulated, however only accounts for prizes and ‘reasonable expenses’ if portion of proceeds are going to charity then counts as Society Lottery. Also watch out – must work on same premises </a:t>
            </a:r>
            <a:r>
              <a:rPr lang="en-GB" baseline="0" dirty="0" err="1" smtClean="0"/>
              <a:t>etc</a:t>
            </a:r>
            <a:r>
              <a:rPr lang="en-GB" baseline="0" dirty="0" smtClean="0"/>
              <a:t>, no ‘partners’ or customers or will count as Lottery</a:t>
            </a:r>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16</a:t>
            </a:fld>
            <a:endParaRPr lang="en-US"/>
          </a:p>
        </p:txBody>
      </p:sp>
    </p:spTree>
    <p:extLst>
      <p:ext uri="{BB962C8B-B14F-4D97-AF65-F5344CB8AC3E}">
        <p14:creationId xmlns:p14="http://schemas.microsoft.com/office/powerpoint/2010/main" val="1693789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 Luke’s using</a:t>
            </a:r>
            <a:r>
              <a:rPr lang="en-GB" baseline="0" dirty="0" smtClean="0"/>
              <a:t> this year as part of Charity of the Year partnership with </a:t>
            </a:r>
            <a:r>
              <a:rPr lang="en-GB" baseline="0" dirty="0" err="1" smtClean="0"/>
              <a:t>Meadowhall</a:t>
            </a:r>
            <a:r>
              <a:rPr lang="en-GB" baseline="0" dirty="0" smtClean="0"/>
              <a:t> Shopping Centre</a:t>
            </a:r>
          </a:p>
          <a:p>
            <a:r>
              <a:rPr lang="en-GB" baseline="0" dirty="0" smtClean="0"/>
              <a:t>However there is height restriction and admin requirements for H&amp;S</a:t>
            </a:r>
          </a:p>
          <a:p>
            <a:r>
              <a:rPr lang="en-GB" baseline="0" dirty="0" smtClean="0"/>
              <a:t>Happy </a:t>
            </a:r>
            <a:r>
              <a:rPr lang="en-GB" baseline="0" smtClean="0"/>
              <a:t>Volunteers essential!</a:t>
            </a:r>
            <a:endParaRPr lang="en-GB"/>
          </a:p>
        </p:txBody>
      </p:sp>
      <p:sp>
        <p:nvSpPr>
          <p:cNvPr id="4" name="Slide Number Placeholder 3"/>
          <p:cNvSpPr>
            <a:spLocks noGrp="1"/>
          </p:cNvSpPr>
          <p:nvPr>
            <p:ph type="sldNum" sz="quarter" idx="10"/>
          </p:nvPr>
        </p:nvSpPr>
        <p:spPr/>
        <p:txBody>
          <a:bodyPr/>
          <a:lstStyle/>
          <a:p>
            <a:fld id="{670CB7F0-67A2-0045-B1A6-02E171C87F23}" type="slidenum">
              <a:rPr lang="en-US" smtClean="0"/>
              <a:pPr/>
              <a:t>17</a:t>
            </a:fld>
            <a:endParaRPr lang="en-US"/>
          </a:p>
        </p:txBody>
      </p:sp>
    </p:spTree>
    <p:extLst>
      <p:ext uri="{BB962C8B-B14F-4D97-AF65-F5344CB8AC3E}">
        <p14:creationId xmlns:p14="http://schemas.microsoft.com/office/powerpoint/2010/main" val="1785067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GB" dirty="0" smtClean="0"/>
              <a:t>Target of over </a:t>
            </a:r>
            <a:r>
              <a:rPr lang="en-GB" b="0" dirty="0" smtClean="0"/>
              <a:t>£800,000 through Lottery</a:t>
            </a:r>
            <a:r>
              <a:rPr lang="en-GB" b="0" baseline="0" dirty="0" smtClean="0"/>
              <a:t> </a:t>
            </a:r>
            <a:r>
              <a:rPr lang="en-GB" dirty="0" smtClean="0"/>
              <a:t>for 2014/15</a:t>
            </a:r>
          </a:p>
          <a:p>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4</a:t>
            </a:fld>
            <a:endParaRPr lang="en-US"/>
          </a:p>
        </p:txBody>
      </p:sp>
    </p:spTree>
    <p:extLst>
      <p:ext uri="{BB962C8B-B14F-4D97-AF65-F5344CB8AC3E}">
        <p14:creationId xmlns:p14="http://schemas.microsoft.com/office/powerpoint/2010/main" val="255752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Remainder pay by SO and cheque</a:t>
            </a:r>
          </a:p>
          <a:p>
            <a:r>
              <a:rPr lang="en-GB" dirty="0" smtClean="0"/>
              <a:t>Aspiration to grow membership to 20,000 regular members by March 2016</a:t>
            </a:r>
          </a:p>
          <a:p>
            <a:r>
              <a:rPr lang="en-GB" dirty="0" smtClean="0"/>
              <a:t>Highly recommend Direct Debits</a:t>
            </a:r>
            <a:r>
              <a:rPr lang="en-GB" baseline="0" dirty="0" smtClean="0"/>
              <a:t> over Standing Orders – more visibility and control</a:t>
            </a:r>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6</a:t>
            </a:fld>
            <a:endParaRPr lang="en-US"/>
          </a:p>
        </p:txBody>
      </p:sp>
    </p:spTree>
    <p:extLst>
      <p:ext uri="{BB962C8B-B14F-4D97-AF65-F5344CB8AC3E}">
        <p14:creationId xmlns:p14="http://schemas.microsoft.com/office/powerpoint/2010/main" val="1781290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If more than £20,000 worth of tickets put on sale for a single lottery or aggregate proceeds from all lotteries in one year exceed £250,000 then need to register with Gambling Commission. If less than can register with local authority.</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Worth working this out as fees for Local Authority start from £40 but Gambling Commission fees can reach over £1,500 per annum!</a:t>
            </a:r>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8</a:t>
            </a:fld>
            <a:endParaRPr lang="en-US"/>
          </a:p>
        </p:txBody>
      </p:sp>
    </p:spTree>
    <p:extLst>
      <p:ext uri="{BB962C8B-B14F-4D97-AF65-F5344CB8AC3E}">
        <p14:creationId xmlns:p14="http://schemas.microsoft.com/office/powerpoint/2010/main" val="1627752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Trying new methods all the time – very much dependent on charity and area. Other hospices have had successes with advertising in newspapers</a:t>
            </a:r>
            <a:r>
              <a:rPr lang="en-GB" baseline="0" dirty="0" smtClean="0"/>
              <a:t> – when St Luke’s tried it we only got 1 sign up for £600! Also tried telephone fundraising with mixed success. Highly recommend online channels to attract new audiences, particularly with low cost per acquisition.</a:t>
            </a:r>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9</a:t>
            </a:fld>
            <a:endParaRPr lang="en-US"/>
          </a:p>
        </p:txBody>
      </p:sp>
    </p:spTree>
    <p:extLst>
      <p:ext uri="{BB962C8B-B14F-4D97-AF65-F5344CB8AC3E}">
        <p14:creationId xmlns:p14="http://schemas.microsoft.com/office/powerpoint/2010/main" val="3571117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In November 2012, St Luke’s commissioned Action Point to undertake independent market research into motivations for support amongst Sheffield residents</a:t>
            </a:r>
          </a:p>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Massive opportunity to recruit new members – hence introducing door to door canvassing</a:t>
            </a:r>
            <a:r>
              <a:rPr lang="en-GB" baseline="0" dirty="0" smtClean="0"/>
              <a:t> – average penetration for local hospice lotteries is </a:t>
            </a:r>
            <a:r>
              <a:rPr lang="en-GB" baseline="0" dirty="0" err="1" smtClean="0"/>
              <a:t>approx</a:t>
            </a:r>
            <a:r>
              <a:rPr lang="en-GB" baseline="0" dirty="0" smtClean="0"/>
              <a:t> 5%. When I started we were only at 1.5% and even now stands at 2.4%</a:t>
            </a:r>
            <a:endParaRPr lang="en-GB" dirty="0" smtClean="0"/>
          </a:p>
          <a:p>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10</a:t>
            </a:fld>
            <a:endParaRPr lang="en-US"/>
          </a:p>
        </p:txBody>
      </p:sp>
    </p:spTree>
    <p:extLst>
      <p:ext uri="{BB962C8B-B14F-4D97-AF65-F5344CB8AC3E}">
        <p14:creationId xmlns:p14="http://schemas.microsoft.com/office/powerpoint/2010/main" val="1357311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Slowly moved from patient</a:t>
            </a:r>
            <a:r>
              <a:rPr lang="en-GB" baseline="0" dirty="0" smtClean="0"/>
              <a:t> focus to winning messages, but kept local element to make it personal</a:t>
            </a:r>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11</a:t>
            </a:fld>
            <a:endParaRPr lang="en-US"/>
          </a:p>
        </p:txBody>
      </p:sp>
    </p:spTree>
    <p:extLst>
      <p:ext uri="{BB962C8B-B14F-4D97-AF65-F5344CB8AC3E}">
        <p14:creationId xmlns:p14="http://schemas.microsoft.com/office/powerpoint/2010/main" val="3341160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Rebrand launch in</a:t>
            </a:r>
            <a:r>
              <a:rPr lang="en-GB" baseline="0" dirty="0" smtClean="0"/>
              <a:t> October – at the same time the National Lottery made changes to the Lotto game by increasing tickets to £2 each and changing prize structure. Capitalised on the opportunity to make direct comparisons</a:t>
            </a:r>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12</a:t>
            </a:fld>
            <a:endParaRPr lang="en-US"/>
          </a:p>
        </p:txBody>
      </p:sp>
    </p:spTree>
    <p:extLst>
      <p:ext uri="{BB962C8B-B14F-4D97-AF65-F5344CB8AC3E}">
        <p14:creationId xmlns:p14="http://schemas.microsoft.com/office/powerpoint/2010/main" val="13191619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Top tip – send thank you</a:t>
            </a:r>
            <a:r>
              <a:rPr lang="en-GB" baseline="0" dirty="0" smtClean="0"/>
              <a:t> letters</a:t>
            </a:r>
            <a:r>
              <a:rPr lang="en-GB" dirty="0" smtClean="0"/>
              <a:t> in January – usually highest month for cancellations!</a:t>
            </a:r>
          </a:p>
          <a:p>
            <a:r>
              <a:rPr lang="en-GB" dirty="0" smtClean="0"/>
              <a:t>M&amp;S vouchers are great incentives for older players - add credibility</a:t>
            </a:r>
            <a:endParaRPr lang="en-GB" dirty="0"/>
          </a:p>
        </p:txBody>
      </p:sp>
      <p:sp>
        <p:nvSpPr>
          <p:cNvPr id="4" name="Slide Number Placeholder 3"/>
          <p:cNvSpPr>
            <a:spLocks noGrp="1"/>
          </p:cNvSpPr>
          <p:nvPr>
            <p:ph type="sldNum" sz="quarter" idx="10"/>
          </p:nvPr>
        </p:nvSpPr>
        <p:spPr/>
        <p:txBody>
          <a:bodyPr/>
          <a:lstStyle/>
          <a:p>
            <a:fld id="{670CB7F0-67A2-0045-B1A6-02E171C87F23}" type="slidenum">
              <a:rPr lang="en-US" smtClean="0"/>
              <a:pPr/>
              <a:t>13</a:t>
            </a:fld>
            <a:endParaRPr lang="en-US"/>
          </a:p>
        </p:txBody>
      </p:sp>
    </p:spTree>
    <p:extLst>
      <p:ext uri="{BB962C8B-B14F-4D97-AF65-F5344CB8AC3E}">
        <p14:creationId xmlns:p14="http://schemas.microsoft.com/office/powerpoint/2010/main" val="3629424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14550"/>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457200" y="3352800"/>
            <a:ext cx="6400800" cy="2270125"/>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EEFF8A-BC57-CA4B-90F2-BA4832B9BF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GB" dirty="0" smtClean="0"/>
              <a:t>Click to edit Master title style</a:t>
            </a:r>
            <a:endParaRPr lang="en-US" dirty="0"/>
          </a:p>
        </p:txBody>
      </p:sp>
      <p:sp>
        <p:nvSpPr>
          <p:cNvPr id="3" name="Content Placeholder 2"/>
          <p:cNvSpPr>
            <a:spLocks noGrp="1"/>
          </p:cNvSpPr>
          <p:nvPr>
            <p:ph idx="1"/>
          </p:nvPr>
        </p:nvSpPr>
        <p:spPr>
          <a:xfrm>
            <a:off x="457200" y="2171700"/>
            <a:ext cx="8229600" cy="3954463"/>
          </a:xfrm>
        </p:spPr>
        <p:txBody>
          <a:bodyPr/>
          <a:lstStyle>
            <a:lvl1pPr>
              <a:defRPr sz="2400"/>
            </a:lvl1pPr>
            <a:lvl2pPr>
              <a:defRPr sz="2200"/>
            </a:lvl2pPr>
            <a:lvl3pPr>
              <a:defRPr sz="2200"/>
            </a:lvl3pPr>
            <a:lvl4pPr>
              <a:defRPr sz="2200"/>
            </a:lvl4pPr>
            <a:lvl5pPr>
              <a:defRPr sz="220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EEFF8A-BC57-CA4B-90F2-BA4832B9BF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lvl1pPr algn="l">
              <a:buNone/>
              <a:defRPr sz="2400"/>
            </a:lvl1pPr>
            <a:lvl2pPr algn="l">
              <a:buNone/>
              <a:defRPr/>
            </a:lvl2pPr>
            <a:lvl3pPr algn="l">
              <a:buNone/>
              <a:defRPr/>
            </a:lvl3pPr>
            <a:lvl4pPr algn="l">
              <a:buNone/>
              <a:defRPr/>
            </a:lvl4pPr>
            <a:lvl5pPr algn="l">
              <a:buNone/>
              <a:defRPr sz="2000"/>
            </a:lvl5pPr>
          </a:lstStyle>
          <a:p>
            <a:pPr lvl="0"/>
            <a:r>
              <a:rPr lang="en-GB" dirty="0"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EEFF8A-BC57-CA4B-90F2-BA4832B9BF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EEFF8A-BC57-CA4B-90F2-BA4832B9BF13}" type="slidenum">
              <a:rPr lang="en-US" smtClean="0"/>
              <a:pPr/>
              <a:t>‹#›</a:t>
            </a:fld>
            <a:endParaRPr lang="en-US"/>
          </a:p>
        </p:txBody>
      </p:sp>
      <p:sp>
        <p:nvSpPr>
          <p:cNvPr id="12" name="Title 1"/>
          <p:cNvSpPr>
            <a:spLocks noGrp="1"/>
          </p:cNvSpPr>
          <p:nvPr>
            <p:ph type="title"/>
          </p:nvPr>
        </p:nvSpPr>
        <p:spPr>
          <a:xfrm>
            <a:off x="457200" y="4800600"/>
            <a:ext cx="5486400" cy="566738"/>
          </a:xfrm>
        </p:spPr>
        <p:txBody>
          <a:bodyPr anchor="b"/>
          <a:lstStyle>
            <a:lvl1pPr algn="l">
              <a:defRPr sz="2000" b="1"/>
            </a:lvl1pPr>
          </a:lstStyle>
          <a:p>
            <a:r>
              <a:rPr lang="en-GB" dirty="0" smtClean="0"/>
              <a:t>Click to edit Master title style</a:t>
            </a:r>
            <a:endParaRPr lang="en-US" dirty="0"/>
          </a:p>
        </p:txBody>
      </p:sp>
      <p:sp>
        <p:nvSpPr>
          <p:cNvPr id="13" name="Picture Placeholder 2"/>
          <p:cNvSpPr>
            <a:spLocks noGrp="1"/>
          </p:cNvSpPr>
          <p:nvPr>
            <p:ph type="pic" idx="1"/>
          </p:nvPr>
        </p:nvSpPr>
        <p:spPr>
          <a:xfrm>
            <a:off x="457200" y="1371599"/>
            <a:ext cx="5486400" cy="3355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4" name="Text Placeholder 3"/>
          <p:cNvSpPr>
            <a:spLocks noGrp="1"/>
          </p:cNvSpPr>
          <p:nvPr>
            <p:ph type="body" sz="half" idx="2"/>
          </p:nvPr>
        </p:nvSpPr>
        <p:spPr>
          <a:xfrm>
            <a:off x="45720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png"/><Relationship Id="rId7" Type="http://schemas.openxmlformats.org/officeDocument/2006/relationships/image" Target="../media/image2.png"/><Relationship Id="rId8"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B1C7E7"/>
            </a:gs>
          </a:gsLst>
          <a:lin ang="4800000" scaled="0"/>
          <a:tileRect/>
        </a:gradFill>
        <a:effectLst/>
      </p:bgPr>
    </p:bg>
    <p:spTree>
      <p:nvGrpSpPr>
        <p:cNvPr id="1" name=""/>
        <p:cNvGrpSpPr/>
        <p:nvPr/>
      </p:nvGrpSpPr>
      <p:grpSpPr>
        <a:xfrm>
          <a:off x="0" y="0"/>
          <a:ext cx="0" cy="0"/>
          <a:chOff x="0" y="0"/>
          <a:chExt cx="0" cy="0"/>
        </a:xfrm>
      </p:grpSpPr>
      <p:pic>
        <p:nvPicPr>
          <p:cNvPr id="14" name="Picture 13" descr="Play_local_footer2_PPTv2.png"/>
          <p:cNvPicPr>
            <a:picLocks noChangeAspect="1"/>
          </p:cNvPicPr>
          <p:nvPr userDrawn="1"/>
        </p:nvPicPr>
        <p:blipFill>
          <a:blip r:embed="rId6" cstate="screen">
            <a:extLst>
              <a:ext uri="{28A0092B-C50C-407E-A947-70E740481C1C}">
                <a14:useLocalDpi xmlns:a14="http://schemas.microsoft.com/office/drawing/2010/main"/>
              </a:ext>
            </a:extLst>
          </a:blip>
          <a:srcRect/>
          <a:stretch>
            <a:fillRect/>
          </a:stretch>
        </p:blipFill>
        <p:spPr>
          <a:xfrm>
            <a:off x="0" y="5181600"/>
            <a:ext cx="9144000" cy="1676400"/>
          </a:xfrm>
          <a:prstGeom prst="rect">
            <a:avLst/>
          </a:prstGeom>
        </p:spPr>
      </p:pic>
      <p:sp>
        <p:nvSpPr>
          <p:cNvPr id="2" name="Title Placeholder 1"/>
          <p:cNvSpPr>
            <a:spLocks noGrp="1"/>
          </p:cNvSpPr>
          <p:nvPr>
            <p:ph type="title"/>
          </p:nvPr>
        </p:nvSpPr>
        <p:spPr>
          <a:xfrm>
            <a:off x="457200" y="685800"/>
            <a:ext cx="5562600" cy="14859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590800"/>
            <a:ext cx="8229600" cy="35353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629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EEFF8A-BC57-CA4B-90F2-BA4832B9BF13}" type="slidenum">
              <a:rPr lang="en-US" smtClean="0"/>
              <a:pPr/>
              <a:t>‹#›</a:t>
            </a:fld>
            <a:endParaRPr lang="en-US" dirty="0"/>
          </a:p>
        </p:txBody>
      </p:sp>
      <p:pic>
        <p:nvPicPr>
          <p:cNvPr id="8" name="Picture 7" descr="logo_play_local.png"/>
          <p:cNvPicPr>
            <a:picLocks noChangeAspect="1"/>
          </p:cNvPicPr>
          <p:nvPr userDrawn="1"/>
        </p:nvPicPr>
        <p:blipFill>
          <a:blip r:embed="rId7" cstate="screen">
            <a:extLst>
              <a:ext uri="{28A0092B-C50C-407E-A947-70E740481C1C}">
                <a14:useLocalDpi xmlns:a14="http://schemas.microsoft.com/office/drawing/2010/main"/>
              </a:ext>
            </a:extLst>
          </a:blip>
          <a:srcRect/>
          <a:stretch>
            <a:fillRect/>
          </a:stretch>
        </p:blipFill>
        <p:spPr>
          <a:xfrm>
            <a:off x="6553200" y="0"/>
            <a:ext cx="2509921" cy="2327130"/>
          </a:xfrm>
          <a:prstGeom prst="rect">
            <a:avLst/>
          </a:prstGeom>
        </p:spPr>
      </p:pic>
      <p:pic>
        <p:nvPicPr>
          <p:cNvPr id="9" name="Picture 8"/>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457200" y="472156"/>
            <a:ext cx="1752600" cy="42728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57" r:id="rId4"/>
  </p:sldLayoutIdLst>
  <p:hf hdr="0" ftr="0" dt="0"/>
  <p:txStyles>
    <p:titleStyle>
      <a:lvl1pPr algn="l" defTabSz="457200" rtl="0" eaLnBrk="1" latinLnBrk="0" hangingPunct="1">
        <a:spcBef>
          <a:spcPct val="0"/>
        </a:spcBef>
        <a:buNone/>
        <a:defRPr sz="4400" kern="1200">
          <a:solidFill>
            <a:schemeClr val="tx1"/>
          </a:solidFill>
          <a:latin typeface="Arial"/>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jpeg"/><Relationship Id="rId5" Type="http://schemas.openxmlformats.org/officeDocument/2006/relationships/image" Target="../media/image6.pn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www.playlocalsheffield.org.uk/"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Play Local</a:t>
            </a:r>
            <a:br>
              <a:rPr lang="en-US" dirty="0" smtClean="0"/>
            </a:br>
            <a:r>
              <a:rPr lang="en-US" dirty="0"/>
              <a:t>T</a:t>
            </a:r>
            <a:r>
              <a:rPr lang="en-US" dirty="0" smtClean="0"/>
              <a:t>he St Luke’s Hospice Lottery</a:t>
            </a:r>
            <a:endParaRPr lang="en-US" dirty="0"/>
          </a:p>
        </p:txBody>
      </p:sp>
      <p:sp>
        <p:nvSpPr>
          <p:cNvPr id="8" name="Subtitle 7"/>
          <p:cNvSpPr>
            <a:spLocks noGrp="1"/>
          </p:cNvSpPr>
          <p:nvPr>
            <p:ph type="subTitle" idx="1"/>
          </p:nvPr>
        </p:nvSpPr>
        <p:spPr>
          <a:xfrm>
            <a:off x="457200" y="3717032"/>
            <a:ext cx="6400800" cy="1905893"/>
          </a:xfrm>
        </p:spPr>
        <p:txBody>
          <a:bodyPr/>
          <a:lstStyle/>
          <a:p>
            <a:r>
              <a:rPr lang="en-US" dirty="0" smtClean="0"/>
              <a:t>Town Funder Presentation</a:t>
            </a:r>
          </a:p>
          <a:p>
            <a:r>
              <a:rPr lang="en-US" dirty="0" smtClean="0"/>
              <a:t>March 2014</a:t>
            </a:r>
            <a:endParaRPr lang="en-US"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5562600" cy="1485900"/>
          </a:xfrm>
        </p:spPr>
        <p:txBody>
          <a:bodyPr/>
          <a:lstStyle/>
          <a:p>
            <a:r>
              <a:rPr lang="en-GB" dirty="0" smtClean="0"/>
              <a:t>Market research</a:t>
            </a:r>
            <a:endParaRPr lang="en-GB" dirty="0"/>
          </a:p>
        </p:txBody>
      </p:sp>
      <p:sp>
        <p:nvSpPr>
          <p:cNvPr id="3" name="Content Placeholder 2"/>
          <p:cNvSpPr>
            <a:spLocks noGrp="1"/>
          </p:cNvSpPr>
          <p:nvPr>
            <p:ph idx="1"/>
          </p:nvPr>
        </p:nvSpPr>
        <p:spPr>
          <a:xfrm>
            <a:off x="457200" y="2060848"/>
            <a:ext cx="8229600" cy="4065315"/>
          </a:xfrm>
        </p:spPr>
        <p:txBody>
          <a:bodyPr/>
          <a:lstStyle/>
          <a:p>
            <a:r>
              <a:rPr lang="en-GB" dirty="0" smtClean="0"/>
              <a:t>Key findings in 2012 showed:</a:t>
            </a:r>
          </a:p>
          <a:p>
            <a:pPr lvl="1"/>
            <a:r>
              <a:rPr lang="en-GB" dirty="0" smtClean="0"/>
              <a:t>Primary </a:t>
            </a:r>
            <a:r>
              <a:rPr lang="en-GB" dirty="0"/>
              <a:t>motivation </a:t>
            </a:r>
            <a:r>
              <a:rPr lang="en-GB" dirty="0" smtClean="0"/>
              <a:t>is the odds of </a:t>
            </a:r>
            <a:r>
              <a:rPr lang="en-GB" dirty="0"/>
              <a:t>winning </a:t>
            </a:r>
          </a:p>
          <a:p>
            <a:pPr lvl="1"/>
            <a:r>
              <a:rPr lang="en-GB" dirty="0" smtClean="0"/>
              <a:t>Second is </a:t>
            </a:r>
            <a:r>
              <a:rPr lang="en-GB" dirty="0"/>
              <a:t>the value of the prize </a:t>
            </a:r>
            <a:r>
              <a:rPr lang="en-GB" dirty="0" smtClean="0"/>
              <a:t>money</a:t>
            </a:r>
          </a:p>
          <a:p>
            <a:pPr lvl="1"/>
            <a:r>
              <a:rPr lang="en-GB" dirty="0" smtClean="0"/>
              <a:t>Third is </a:t>
            </a:r>
            <a:r>
              <a:rPr lang="en-GB" dirty="0"/>
              <a:t>the good causes/charities </a:t>
            </a:r>
            <a:r>
              <a:rPr lang="en-GB" dirty="0" smtClean="0"/>
              <a:t>supported </a:t>
            </a:r>
            <a:endParaRPr lang="en-GB" dirty="0"/>
          </a:p>
          <a:p>
            <a:r>
              <a:rPr lang="en-GB" dirty="0" smtClean="0"/>
              <a:t>31% of the Sheffield population play another Lottery</a:t>
            </a:r>
          </a:p>
          <a:p>
            <a:r>
              <a:rPr lang="en-GB" dirty="0" smtClean="0"/>
              <a:t>St </a:t>
            </a:r>
            <a:r>
              <a:rPr lang="en-GB" dirty="0"/>
              <a:t>Luke’s has the highest spontaneous </a:t>
            </a:r>
            <a:r>
              <a:rPr lang="en-GB" dirty="0" smtClean="0"/>
              <a:t>awareness </a:t>
            </a:r>
            <a:r>
              <a:rPr lang="en-GB" dirty="0"/>
              <a:t>of all local charities </a:t>
            </a:r>
            <a:endParaRPr lang="en-GB" dirty="0" smtClean="0"/>
          </a:p>
          <a:p>
            <a:r>
              <a:rPr lang="en-GB" dirty="0" smtClean="0"/>
              <a:t>However, 4 in 5 of those aware of St Luke’s do not currently support the hospice</a:t>
            </a:r>
            <a:endParaRPr lang="en-GB"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10</a:t>
            </a:fld>
            <a:endParaRPr lang="en-US"/>
          </a:p>
        </p:txBody>
      </p:sp>
    </p:spTree>
    <p:extLst>
      <p:ext uri="{BB962C8B-B14F-4D97-AF65-F5344CB8AC3E}">
        <p14:creationId xmlns:p14="http://schemas.microsoft.com/office/powerpoint/2010/main" val="2798687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16832"/>
            <a:ext cx="8229600" cy="4209331"/>
          </a:xfrm>
        </p:spPr>
        <p:txBody>
          <a:bodyPr numCol="3"/>
          <a:lstStyle/>
          <a:p>
            <a:r>
              <a:rPr lang="en-US" dirty="0" smtClean="0"/>
              <a:t>2008</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2011</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2013</a:t>
            </a:r>
          </a:p>
          <a:p>
            <a:endParaRPr lang="en-US" dirty="0"/>
          </a:p>
        </p:txBody>
      </p:sp>
      <p:sp>
        <p:nvSpPr>
          <p:cNvPr id="3" name="Slide Number Placeholder 2"/>
          <p:cNvSpPr>
            <a:spLocks noGrp="1"/>
          </p:cNvSpPr>
          <p:nvPr>
            <p:ph type="sldNum" sz="quarter" idx="12"/>
          </p:nvPr>
        </p:nvSpPr>
        <p:spPr/>
        <p:txBody>
          <a:bodyPr/>
          <a:lstStyle/>
          <a:p>
            <a:fld id="{39EEFF8A-BC57-CA4B-90F2-BA4832B9BF13}" type="slidenum">
              <a:rPr lang="en-US" smtClean="0"/>
              <a:pPr/>
              <a:t>11</a:t>
            </a:fld>
            <a:endParaRPr lang="en-US"/>
          </a:p>
        </p:txBody>
      </p:sp>
      <p:sp>
        <p:nvSpPr>
          <p:cNvPr id="5" name="Title 1"/>
          <p:cNvSpPr txBox="1">
            <a:spLocks/>
          </p:cNvSpPr>
          <p:nvPr/>
        </p:nvSpPr>
        <p:spPr>
          <a:xfrm>
            <a:off x="457200" y="692696"/>
            <a:ext cx="5562600" cy="1485900"/>
          </a:xfrm>
          <a:prstGeom prst="rect">
            <a:avLst/>
          </a:prstGeom>
        </p:spPr>
        <p:txBody>
          <a:bodyPr anchor="ctr"/>
          <a:lstStyle>
            <a:lvl1pPr algn="l" defTabSz="457200" rtl="0" eaLnBrk="1" latinLnBrk="0" hangingPunct="1">
              <a:spcBef>
                <a:spcPct val="0"/>
              </a:spcBef>
              <a:buNone/>
              <a:defRPr sz="4400" kern="1200">
                <a:solidFill>
                  <a:schemeClr val="tx1"/>
                </a:solidFill>
                <a:latin typeface="Arial"/>
                <a:ea typeface="+mj-ea"/>
                <a:cs typeface="+mj-cs"/>
              </a:defRPr>
            </a:lvl1pPr>
          </a:lstStyle>
          <a:p>
            <a:r>
              <a:rPr lang="en-US" sz="3200" dirty="0"/>
              <a:t>The brand journey so </a:t>
            </a:r>
            <a:r>
              <a:rPr lang="en-US" sz="3200" dirty="0" smtClean="0"/>
              <a:t>far</a:t>
            </a:r>
            <a:endParaRPr lang="en-US" sz="32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275856" y="2492896"/>
            <a:ext cx="2296294" cy="33038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Play_local_A5_flyer_ front"/>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940152" y="2492896"/>
            <a:ext cx="2016224" cy="2863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57200" y="2492896"/>
            <a:ext cx="2491701" cy="1873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5562600" cy="1485900"/>
          </a:xfrm>
        </p:spPr>
        <p:txBody>
          <a:bodyPr/>
          <a:lstStyle/>
          <a:p>
            <a:r>
              <a:rPr lang="en-US" dirty="0" smtClean="0"/>
              <a:t>Key messages</a:t>
            </a:r>
            <a:endParaRPr lang="en-US" dirty="0"/>
          </a:p>
        </p:txBody>
      </p:sp>
      <p:sp>
        <p:nvSpPr>
          <p:cNvPr id="3" name="Content Placeholder 2"/>
          <p:cNvSpPr>
            <a:spLocks noGrp="1"/>
          </p:cNvSpPr>
          <p:nvPr>
            <p:ph idx="1"/>
          </p:nvPr>
        </p:nvSpPr>
        <p:spPr/>
        <p:txBody>
          <a:bodyPr>
            <a:normAutofit/>
          </a:bodyPr>
          <a:lstStyle/>
          <a:p>
            <a:r>
              <a:rPr lang="en-US" sz="2600" b="1" dirty="0" smtClean="0"/>
              <a:t>Five times more likely to win</a:t>
            </a:r>
          </a:p>
          <a:p>
            <a:pPr lvl="1"/>
            <a:r>
              <a:rPr lang="en-US" dirty="0" smtClean="0"/>
              <a:t>1 in 11,000 vs 1 in 55,000 chance to win a four-figure sum</a:t>
            </a:r>
          </a:p>
          <a:p>
            <a:r>
              <a:rPr lang="en-US" sz="2600" b="1" dirty="0" smtClean="0"/>
              <a:t>Cheaper tickets, better odds of winning</a:t>
            </a:r>
          </a:p>
          <a:p>
            <a:pPr lvl="1"/>
            <a:r>
              <a:rPr lang="en-US" dirty="0" smtClean="0"/>
              <a:t>£1 = £2,000 with Play Local</a:t>
            </a:r>
          </a:p>
          <a:p>
            <a:pPr lvl="1"/>
            <a:r>
              <a:rPr lang="en-US" dirty="0" smtClean="0"/>
              <a:t>£2 = £1,000 with National Lotto (matching five balls)</a:t>
            </a:r>
          </a:p>
          <a:p>
            <a:r>
              <a:rPr lang="en-US" sz="2600" b="1" dirty="0" smtClean="0"/>
              <a:t>If you play local, your money stays local</a:t>
            </a:r>
          </a:p>
          <a:p>
            <a:pPr lvl="1"/>
            <a:r>
              <a:rPr lang="en-US" dirty="0" smtClean="0"/>
              <a:t>Over 53p in every £1 goes direct to patient care</a:t>
            </a:r>
          </a:p>
          <a:p>
            <a:pPr lvl="1"/>
            <a:r>
              <a:rPr lang="en-US" dirty="0" smtClean="0"/>
              <a:t>Your Sheffield Hospice</a:t>
            </a:r>
            <a:endParaRPr lang="en-US"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12</a:t>
            </a:fld>
            <a:endParaRPr lang="en-US"/>
          </a:p>
        </p:txBody>
      </p:sp>
    </p:spTree>
    <p:extLst>
      <p:ext uri="{BB962C8B-B14F-4D97-AF65-F5344CB8AC3E}">
        <p14:creationId xmlns:p14="http://schemas.microsoft.com/office/powerpoint/2010/main" val="242352027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5562600" cy="1485900"/>
          </a:xfrm>
        </p:spPr>
        <p:txBody>
          <a:bodyPr/>
          <a:lstStyle/>
          <a:p>
            <a:r>
              <a:rPr lang="en-GB" dirty="0" smtClean="0"/>
              <a:t>Member benefits</a:t>
            </a:r>
            <a:endParaRPr lang="en-GB" dirty="0"/>
          </a:p>
        </p:txBody>
      </p:sp>
      <p:sp>
        <p:nvSpPr>
          <p:cNvPr id="3" name="Content Placeholder 2"/>
          <p:cNvSpPr>
            <a:spLocks noGrp="1"/>
          </p:cNvSpPr>
          <p:nvPr>
            <p:ph idx="1"/>
          </p:nvPr>
        </p:nvSpPr>
        <p:spPr/>
        <p:txBody>
          <a:bodyPr>
            <a:normAutofit fontScale="92500"/>
          </a:bodyPr>
          <a:lstStyle/>
          <a:p>
            <a:r>
              <a:rPr lang="en-GB" sz="2600" dirty="0" smtClean="0"/>
              <a:t>Every £1 supports St Luke’s patients and their families</a:t>
            </a:r>
          </a:p>
          <a:p>
            <a:r>
              <a:rPr lang="en-GB" sz="2600" dirty="0" smtClean="0"/>
              <a:t>Twice yearly Lottery Player newsletter featuring winners’ stories and latest updates</a:t>
            </a:r>
          </a:p>
          <a:p>
            <a:r>
              <a:rPr lang="en-GB" sz="2600" dirty="0" smtClean="0"/>
              <a:t>Annual Lottery Winners’ Tea Party</a:t>
            </a:r>
          </a:p>
          <a:p>
            <a:r>
              <a:rPr lang="en-GB" sz="2600" dirty="0" smtClean="0"/>
              <a:t>Twice yearly Grand Draws with additional prizes</a:t>
            </a:r>
          </a:p>
          <a:p>
            <a:r>
              <a:rPr lang="en-GB" sz="2600" dirty="0"/>
              <a:t>Annual ‘Anniversary Draws’ introduced from April 2014</a:t>
            </a:r>
          </a:p>
          <a:p>
            <a:r>
              <a:rPr lang="en-GB" sz="2600" dirty="0" smtClean="0"/>
              <a:t>Bespoke Lottery website </a:t>
            </a:r>
            <a:r>
              <a:rPr lang="en-GB" sz="2600" dirty="0" smtClean="0">
                <a:hlinkClick r:id="rId3"/>
              </a:rPr>
              <a:t>www.playlocalsheffield.org.uk</a:t>
            </a:r>
            <a:r>
              <a:rPr lang="en-GB" sz="2600" dirty="0" smtClean="0"/>
              <a:t> </a:t>
            </a:r>
          </a:p>
          <a:p>
            <a:pPr marL="0" indent="0">
              <a:buNone/>
            </a:pPr>
            <a:endParaRPr lang="en-GB"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13</a:t>
            </a:fld>
            <a:endParaRPr lang="en-US"/>
          </a:p>
        </p:txBody>
      </p:sp>
    </p:spTree>
    <p:extLst>
      <p:ext uri="{BB962C8B-B14F-4D97-AF65-F5344CB8AC3E}">
        <p14:creationId xmlns:p14="http://schemas.microsoft.com/office/powerpoint/2010/main" val="4197884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20</a:t>
            </a:r>
            <a:r>
              <a:rPr lang="en-GB" baseline="30000" dirty="0" smtClean="0"/>
              <a:t>th</a:t>
            </a:r>
            <a:r>
              <a:rPr lang="en-GB" dirty="0" smtClean="0"/>
              <a:t> Anniversary</a:t>
            </a:r>
            <a:endParaRPr lang="en-GB" dirty="0"/>
          </a:p>
        </p:txBody>
      </p:sp>
      <p:sp>
        <p:nvSpPr>
          <p:cNvPr id="3" name="Content Placeholder 2"/>
          <p:cNvSpPr>
            <a:spLocks noGrp="1"/>
          </p:cNvSpPr>
          <p:nvPr>
            <p:ph idx="1"/>
          </p:nvPr>
        </p:nvSpPr>
        <p:spPr/>
        <p:txBody>
          <a:bodyPr>
            <a:normAutofit/>
          </a:bodyPr>
          <a:lstStyle/>
          <a:p>
            <a:r>
              <a:rPr lang="en-GB" sz="2600" dirty="0" smtClean="0"/>
              <a:t>Play Local is 20 years old this October!</a:t>
            </a:r>
          </a:p>
          <a:p>
            <a:r>
              <a:rPr lang="en-GB" sz="2600" dirty="0" smtClean="0"/>
              <a:t>Special ‘Birthday Party’ for longest playing members</a:t>
            </a:r>
          </a:p>
          <a:p>
            <a:r>
              <a:rPr lang="en-GB" sz="2600" dirty="0" smtClean="0"/>
              <a:t>20</a:t>
            </a:r>
            <a:r>
              <a:rPr lang="en-GB" sz="2600" baseline="30000" dirty="0" smtClean="0"/>
              <a:t>th</a:t>
            </a:r>
            <a:r>
              <a:rPr lang="en-GB" sz="2600" dirty="0" smtClean="0"/>
              <a:t> Anniversary Grand Draw </a:t>
            </a:r>
          </a:p>
          <a:p>
            <a:r>
              <a:rPr lang="en-GB" sz="2600" dirty="0" smtClean="0"/>
              <a:t>20 day online countdown, including competitions</a:t>
            </a:r>
          </a:p>
          <a:p>
            <a:r>
              <a:rPr lang="en-GB" sz="2600" dirty="0" smtClean="0"/>
              <a:t>Special rewards for ‘refer a friend’</a:t>
            </a:r>
            <a:endParaRPr lang="en-GB" sz="2600"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14</a:t>
            </a:fld>
            <a:endParaRPr lang="en-US"/>
          </a:p>
        </p:txBody>
      </p:sp>
    </p:spTree>
    <p:extLst>
      <p:ext uri="{BB962C8B-B14F-4D97-AF65-F5344CB8AC3E}">
        <p14:creationId xmlns:p14="http://schemas.microsoft.com/office/powerpoint/2010/main" val="1212526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5562600" cy="1485900"/>
          </a:xfrm>
        </p:spPr>
        <p:txBody>
          <a:bodyPr/>
          <a:lstStyle/>
          <a:p>
            <a:r>
              <a:rPr lang="en-GB" dirty="0" smtClean="0"/>
              <a:t>Challenges and pitfalls</a:t>
            </a:r>
            <a:endParaRPr lang="en-GB" dirty="0"/>
          </a:p>
        </p:txBody>
      </p:sp>
      <p:sp>
        <p:nvSpPr>
          <p:cNvPr id="3" name="Content Placeholder 2"/>
          <p:cNvSpPr>
            <a:spLocks noGrp="1"/>
          </p:cNvSpPr>
          <p:nvPr>
            <p:ph idx="1"/>
          </p:nvPr>
        </p:nvSpPr>
        <p:spPr/>
        <p:txBody>
          <a:bodyPr/>
          <a:lstStyle/>
          <a:p>
            <a:r>
              <a:rPr lang="en-GB" sz="2600" dirty="0" smtClean="0"/>
              <a:t>ELM or in-house?</a:t>
            </a:r>
          </a:p>
          <a:p>
            <a:r>
              <a:rPr lang="en-GB" sz="2600" dirty="0" smtClean="0"/>
              <a:t>Cost of promotion (including 80/20 rule)</a:t>
            </a:r>
          </a:p>
          <a:p>
            <a:r>
              <a:rPr lang="en-GB" sz="2600" dirty="0" smtClean="0"/>
              <a:t>Attrition</a:t>
            </a:r>
          </a:p>
          <a:p>
            <a:r>
              <a:rPr lang="en-GB" sz="2600" dirty="0" smtClean="0"/>
              <a:t>Third party fundraising</a:t>
            </a:r>
          </a:p>
          <a:p>
            <a:r>
              <a:rPr lang="en-GB" sz="2600" dirty="0" smtClean="0"/>
              <a:t>Remote vs Non-Remote entries</a:t>
            </a:r>
          </a:p>
          <a:p>
            <a:r>
              <a:rPr lang="en-GB" sz="2600" dirty="0" smtClean="0"/>
              <a:t>Reputation / complaints</a:t>
            </a:r>
          </a:p>
          <a:p>
            <a:endParaRPr lang="en-GB"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15</a:t>
            </a:fld>
            <a:endParaRPr lang="en-US"/>
          </a:p>
        </p:txBody>
      </p:sp>
    </p:spTree>
    <p:extLst>
      <p:ext uri="{BB962C8B-B14F-4D97-AF65-F5344CB8AC3E}">
        <p14:creationId xmlns:p14="http://schemas.microsoft.com/office/powerpoint/2010/main" val="129982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6172200" cy="1485900"/>
          </a:xfrm>
        </p:spPr>
        <p:txBody>
          <a:bodyPr/>
          <a:lstStyle/>
          <a:p>
            <a:r>
              <a:rPr lang="en-GB" dirty="0" smtClean="0"/>
              <a:t>When is a Lottery not a Lottery?</a:t>
            </a:r>
            <a:endParaRPr lang="en-GB" dirty="0"/>
          </a:p>
        </p:txBody>
      </p:sp>
      <p:sp>
        <p:nvSpPr>
          <p:cNvPr id="3" name="Content Placeholder 2"/>
          <p:cNvSpPr>
            <a:spLocks noGrp="1"/>
          </p:cNvSpPr>
          <p:nvPr>
            <p:ph idx="1"/>
          </p:nvPr>
        </p:nvSpPr>
        <p:spPr/>
        <p:txBody>
          <a:bodyPr>
            <a:normAutofit/>
          </a:bodyPr>
          <a:lstStyle/>
          <a:p>
            <a:r>
              <a:rPr lang="en-GB" sz="2600" dirty="0" smtClean="0"/>
              <a:t>Free prize draws</a:t>
            </a:r>
          </a:p>
          <a:p>
            <a:r>
              <a:rPr lang="en-GB" sz="2600" dirty="0" smtClean="0"/>
              <a:t>Skill competitions</a:t>
            </a:r>
          </a:p>
          <a:p>
            <a:r>
              <a:rPr lang="en-GB" sz="2600" dirty="0" smtClean="0"/>
              <a:t>One-off event raffles</a:t>
            </a:r>
          </a:p>
          <a:p>
            <a:r>
              <a:rPr lang="en-GB" sz="2600" dirty="0" smtClean="0"/>
              <a:t>Private lotteries</a:t>
            </a:r>
            <a:endParaRPr lang="en-GB" sz="2600"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16</a:t>
            </a:fld>
            <a:endParaRPr lang="en-US"/>
          </a:p>
        </p:txBody>
      </p:sp>
    </p:spTree>
    <p:extLst>
      <p:ext uri="{BB962C8B-B14F-4D97-AF65-F5344CB8AC3E}">
        <p14:creationId xmlns:p14="http://schemas.microsoft.com/office/powerpoint/2010/main" val="1767970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game cube</a:t>
            </a:r>
            <a:endParaRPr lang="en-GB" dirty="0"/>
          </a:p>
        </p:txBody>
      </p:sp>
      <p:sp>
        <p:nvSpPr>
          <p:cNvPr id="3" name="Content Placeholder 2"/>
          <p:cNvSpPr>
            <a:spLocks noGrp="1"/>
          </p:cNvSpPr>
          <p:nvPr>
            <p:ph idx="1"/>
          </p:nvPr>
        </p:nvSpPr>
        <p:spPr>
          <a:xfrm>
            <a:off x="3635896" y="2276872"/>
            <a:ext cx="4896544" cy="3849291"/>
          </a:xfrm>
        </p:spPr>
        <p:txBody>
          <a:bodyPr/>
          <a:lstStyle/>
          <a:p>
            <a:r>
              <a:rPr lang="en-GB" dirty="0" smtClean="0"/>
              <a:t>Great for ‘local’ fundraising</a:t>
            </a:r>
          </a:p>
          <a:p>
            <a:r>
              <a:rPr lang="en-GB" dirty="0" smtClean="0"/>
              <a:t>Events and partnerships</a:t>
            </a:r>
          </a:p>
          <a:p>
            <a:r>
              <a:rPr lang="en-GB" dirty="0" smtClean="0"/>
              <a:t>Counts as a ‘</a:t>
            </a:r>
            <a:r>
              <a:rPr lang="en-GB" dirty="0"/>
              <a:t>s</a:t>
            </a:r>
            <a:r>
              <a:rPr lang="en-GB" dirty="0" smtClean="0"/>
              <a:t>kill comp</a:t>
            </a:r>
            <a:r>
              <a:rPr lang="en-GB" dirty="0"/>
              <a:t>etition</a:t>
            </a:r>
            <a:r>
              <a:rPr lang="en-GB" dirty="0" smtClean="0"/>
              <a:t>’!</a:t>
            </a:r>
          </a:p>
          <a:p>
            <a:r>
              <a:rPr lang="en-GB" dirty="0" smtClean="0"/>
              <a:t>No age limits</a:t>
            </a:r>
            <a:endParaRPr lang="en-GB" dirty="0"/>
          </a:p>
          <a:p>
            <a:r>
              <a:rPr lang="en-GB" dirty="0" smtClean="0"/>
              <a:t>Returns are what you make of it</a:t>
            </a:r>
            <a:endParaRPr lang="en-GB"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17</a:t>
            </a:fld>
            <a:endParaRPr lang="en-US"/>
          </a:p>
        </p:txBody>
      </p:sp>
      <p:pic>
        <p:nvPicPr>
          <p:cNvPr id="2050" name="Picture 2" descr="O:\Fundraising &amp; Communications\COMMUNICATIONS\Meadowhall\Gamecube_in_situ240114.jpg"/>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549077" y="1916832"/>
            <a:ext cx="2850016" cy="45887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551742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sz="2800" b="1" dirty="0" smtClean="0"/>
              <a:t>Any Questions?</a:t>
            </a:r>
          </a:p>
          <a:p>
            <a:pPr marL="0" indent="0">
              <a:buNone/>
            </a:pPr>
            <a:endParaRPr lang="en-GB" dirty="0"/>
          </a:p>
          <a:p>
            <a:pPr marL="0" indent="0">
              <a:buNone/>
            </a:pPr>
            <a:r>
              <a:rPr lang="en-GB" dirty="0" smtClean="0"/>
              <a:t>Thank you.</a:t>
            </a:r>
            <a:endParaRPr lang="en-GB"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18</a:t>
            </a:fld>
            <a:endParaRPr lang="en-US"/>
          </a:p>
        </p:txBody>
      </p:sp>
    </p:spTree>
    <p:extLst>
      <p:ext uri="{BB962C8B-B14F-4D97-AF65-F5344CB8AC3E}">
        <p14:creationId xmlns:p14="http://schemas.microsoft.com/office/powerpoint/2010/main" val="170591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me</a:t>
            </a:r>
            <a:endParaRPr lang="en-GB" dirty="0"/>
          </a:p>
        </p:txBody>
      </p:sp>
      <p:sp>
        <p:nvSpPr>
          <p:cNvPr id="3" name="Content Placeholder 2"/>
          <p:cNvSpPr>
            <a:spLocks noGrp="1"/>
          </p:cNvSpPr>
          <p:nvPr>
            <p:ph idx="1"/>
          </p:nvPr>
        </p:nvSpPr>
        <p:spPr/>
        <p:txBody>
          <a:bodyPr/>
          <a:lstStyle/>
          <a:p>
            <a:r>
              <a:rPr lang="en-GB" dirty="0" smtClean="0"/>
              <a:t>Leia Bunker – Lottery &amp; Regular Giving Development Manager for St Luke’s Hospice in Sheffield</a:t>
            </a:r>
          </a:p>
          <a:p>
            <a:r>
              <a:rPr lang="en-GB" dirty="0" smtClean="0"/>
              <a:t>Focus on individual giving through Lottery, regular donations and cash appeals</a:t>
            </a:r>
          </a:p>
          <a:p>
            <a:r>
              <a:rPr lang="en-GB" dirty="0" smtClean="0"/>
              <a:t>Significant portion of the role is marketing and promotion</a:t>
            </a:r>
          </a:p>
          <a:p>
            <a:r>
              <a:rPr lang="en-GB" dirty="0" smtClean="0"/>
              <a:t>Focus is low value, high volume plus ‘feeding the  funnel’ for potential major donors</a:t>
            </a:r>
            <a:endParaRPr lang="en-GB"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2</a:t>
            </a:fld>
            <a:endParaRPr lang="en-US"/>
          </a:p>
        </p:txBody>
      </p:sp>
    </p:spTree>
    <p:extLst>
      <p:ext uri="{BB962C8B-B14F-4D97-AF65-F5344CB8AC3E}">
        <p14:creationId xmlns:p14="http://schemas.microsoft.com/office/powerpoint/2010/main" val="303826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6172200" cy="1485900"/>
          </a:xfrm>
        </p:spPr>
        <p:txBody>
          <a:bodyPr/>
          <a:lstStyle/>
          <a:p>
            <a:r>
              <a:rPr lang="en-GB" dirty="0" smtClean="0"/>
              <a:t>About St Luke’s</a:t>
            </a:r>
            <a:endParaRPr lang="en-GB" dirty="0"/>
          </a:p>
        </p:txBody>
      </p:sp>
      <p:sp>
        <p:nvSpPr>
          <p:cNvPr id="3" name="Content Placeholder 2"/>
          <p:cNvSpPr>
            <a:spLocks noGrp="1"/>
          </p:cNvSpPr>
          <p:nvPr>
            <p:ph idx="1"/>
          </p:nvPr>
        </p:nvSpPr>
        <p:spPr/>
        <p:txBody>
          <a:bodyPr/>
          <a:lstStyle/>
          <a:p>
            <a:r>
              <a:rPr lang="en-GB" dirty="0" smtClean="0"/>
              <a:t>Sheffield’s only adult hospice</a:t>
            </a:r>
          </a:p>
          <a:p>
            <a:r>
              <a:rPr lang="en-GB" altLang="en-US" dirty="0" smtClean="0"/>
              <a:t>Control </a:t>
            </a:r>
            <a:r>
              <a:rPr lang="en-GB" altLang="en-US" dirty="0"/>
              <a:t>symptoms, alleviate pain, and </a:t>
            </a:r>
            <a:r>
              <a:rPr lang="en-GB" altLang="en-US" dirty="0" smtClean="0"/>
              <a:t>offer the </a:t>
            </a:r>
            <a:r>
              <a:rPr lang="en-GB" altLang="en-US" dirty="0"/>
              <a:t>best possible quality of life – all free of charge</a:t>
            </a:r>
          </a:p>
          <a:p>
            <a:r>
              <a:rPr lang="en-GB" altLang="en-US" dirty="0" smtClean="0"/>
              <a:t>Every </a:t>
            </a:r>
            <a:r>
              <a:rPr lang="en-GB" altLang="en-US" dirty="0"/>
              <a:t>year we help 1,400 patients, their families and carers – more than 5,000 people in </a:t>
            </a:r>
            <a:r>
              <a:rPr lang="en-GB" altLang="en-US" dirty="0" smtClean="0"/>
              <a:t>all</a:t>
            </a:r>
          </a:p>
          <a:p>
            <a:r>
              <a:rPr lang="en-GB" altLang="en-US" dirty="0"/>
              <a:t>Not just for cancer </a:t>
            </a:r>
            <a:r>
              <a:rPr lang="en-GB" altLang="en-US" dirty="0" smtClean="0"/>
              <a:t>patients</a:t>
            </a:r>
          </a:p>
          <a:p>
            <a:r>
              <a:rPr lang="en-GB" altLang="en-US" dirty="0" smtClean="0"/>
              <a:t>Most </a:t>
            </a:r>
            <a:r>
              <a:rPr lang="en-GB" altLang="en-US" dirty="0"/>
              <a:t>of our patients never set foot in the </a:t>
            </a:r>
            <a:r>
              <a:rPr lang="en-GB" altLang="en-US" dirty="0" smtClean="0"/>
              <a:t>hospice itself</a:t>
            </a:r>
            <a:endParaRPr lang="en-GB" altLang="en-US" dirty="0"/>
          </a:p>
          <a:p>
            <a:endParaRPr lang="en-GB"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3</a:t>
            </a:fld>
            <a:endParaRPr lang="en-US"/>
          </a:p>
        </p:txBody>
      </p:sp>
    </p:spTree>
    <p:extLst>
      <p:ext uri="{BB962C8B-B14F-4D97-AF65-F5344CB8AC3E}">
        <p14:creationId xmlns:p14="http://schemas.microsoft.com/office/powerpoint/2010/main" val="3630977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5562600" cy="1485900"/>
          </a:xfrm>
        </p:spPr>
        <p:txBody>
          <a:bodyPr/>
          <a:lstStyle/>
          <a:p>
            <a:r>
              <a:rPr lang="en-GB" dirty="0" smtClean="0"/>
              <a:t>Our finances</a:t>
            </a:r>
            <a:endParaRPr lang="en-GB" dirty="0"/>
          </a:p>
        </p:txBody>
      </p:sp>
      <p:sp>
        <p:nvSpPr>
          <p:cNvPr id="3" name="Content Placeholder 2"/>
          <p:cNvSpPr>
            <a:spLocks noGrp="1"/>
          </p:cNvSpPr>
          <p:nvPr>
            <p:ph idx="1"/>
          </p:nvPr>
        </p:nvSpPr>
        <p:spPr>
          <a:xfrm>
            <a:off x="457200" y="2171700"/>
            <a:ext cx="8229600" cy="3954463"/>
          </a:xfrm>
        </p:spPr>
        <p:txBody>
          <a:bodyPr/>
          <a:lstStyle/>
          <a:p>
            <a:r>
              <a:rPr lang="en-GB" altLang="en-US" dirty="0"/>
              <a:t>St Luke’s is an independent charity, not part of the NHS:</a:t>
            </a:r>
          </a:p>
          <a:p>
            <a:pPr lvl="1">
              <a:spcBef>
                <a:spcPts val="600"/>
              </a:spcBef>
            </a:pPr>
            <a:r>
              <a:rPr lang="en-GB" altLang="en-US" sz="2300" b="1" dirty="0"/>
              <a:t>£7.5m</a:t>
            </a:r>
            <a:r>
              <a:rPr lang="en-GB" altLang="en-US" sz="2300" dirty="0"/>
              <a:t> a year to run all our services</a:t>
            </a:r>
          </a:p>
          <a:p>
            <a:pPr lvl="1">
              <a:spcBef>
                <a:spcPts val="600"/>
              </a:spcBef>
            </a:pPr>
            <a:r>
              <a:rPr lang="en-GB" altLang="en-US" sz="2300" dirty="0"/>
              <a:t>NHS funding covers a declining proportion of our operating costs – currently </a:t>
            </a:r>
            <a:r>
              <a:rPr lang="en-GB" altLang="en-US" sz="2300" b="1" dirty="0"/>
              <a:t>31%</a:t>
            </a:r>
          </a:p>
          <a:p>
            <a:pPr lvl="1">
              <a:spcBef>
                <a:spcPts val="600"/>
              </a:spcBef>
            </a:pPr>
            <a:r>
              <a:rPr lang="en-GB" altLang="en-US" sz="2300" dirty="0"/>
              <a:t>Majority of our income from the Sheffield public through our fundraising activity: over </a:t>
            </a:r>
            <a:r>
              <a:rPr lang="en-GB" altLang="en-US" sz="2300" b="1" dirty="0"/>
              <a:t>£4.5m a year</a:t>
            </a:r>
          </a:p>
          <a:p>
            <a:pPr lvl="1">
              <a:spcBef>
                <a:spcPts val="600"/>
              </a:spcBef>
            </a:pPr>
            <a:r>
              <a:rPr lang="en-GB" altLang="en-US" sz="2300" dirty="0"/>
              <a:t>Over </a:t>
            </a:r>
            <a:r>
              <a:rPr lang="en-GB" altLang="en-US" sz="2300" b="1" dirty="0"/>
              <a:t>£1.6m </a:t>
            </a:r>
            <a:r>
              <a:rPr lang="en-GB" altLang="en-US" sz="2300" dirty="0"/>
              <a:t>through our 11 charity shops </a:t>
            </a:r>
          </a:p>
          <a:p>
            <a:pPr lvl="1">
              <a:spcBef>
                <a:spcPts val="600"/>
              </a:spcBef>
            </a:pPr>
            <a:r>
              <a:rPr lang="en-GB" altLang="en-US" sz="2300" dirty="0"/>
              <a:t>Over </a:t>
            </a:r>
            <a:r>
              <a:rPr lang="en-GB" altLang="en-US" sz="2300" b="1" dirty="0"/>
              <a:t>£600,000 </a:t>
            </a:r>
            <a:r>
              <a:rPr lang="en-GB" altLang="en-US" sz="2300" dirty="0"/>
              <a:t>raised through our </a:t>
            </a:r>
            <a:r>
              <a:rPr lang="en-GB" altLang="en-US" sz="2300" dirty="0" smtClean="0"/>
              <a:t>Lottery</a:t>
            </a:r>
          </a:p>
        </p:txBody>
      </p:sp>
      <p:sp>
        <p:nvSpPr>
          <p:cNvPr id="4" name="Slide Number Placeholder 3"/>
          <p:cNvSpPr>
            <a:spLocks noGrp="1"/>
          </p:cNvSpPr>
          <p:nvPr>
            <p:ph type="sldNum" sz="quarter" idx="12"/>
          </p:nvPr>
        </p:nvSpPr>
        <p:spPr/>
        <p:txBody>
          <a:bodyPr/>
          <a:lstStyle/>
          <a:p>
            <a:fld id="{39EEFF8A-BC57-CA4B-90F2-BA4832B9BF13}" type="slidenum">
              <a:rPr lang="en-US" smtClean="0"/>
              <a:pPr/>
              <a:t>4</a:t>
            </a:fld>
            <a:endParaRPr lang="en-US"/>
          </a:p>
        </p:txBody>
      </p:sp>
    </p:spTree>
    <p:extLst>
      <p:ext uri="{BB962C8B-B14F-4D97-AF65-F5344CB8AC3E}">
        <p14:creationId xmlns:p14="http://schemas.microsoft.com/office/powerpoint/2010/main" val="3805358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6172200" cy="1485900"/>
          </a:xfrm>
        </p:spPr>
        <p:txBody>
          <a:bodyPr/>
          <a:lstStyle/>
          <a:p>
            <a:r>
              <a:rPr lang="en-US" dirty="0" smtClean="0"/>
              <a:t>About the Lottery – early days</a:t>
            </a:r>
            <a:endParaRPr lang="en-US" dirty="0"/>
          </a:p>
        </p:txBody>
      </p:sp>
      <p:sp>
        <p:nvSpPr>
          <p:cNvPr id="3" name="Content Placeholder 2"/>
          <p:cNvSpPr>
            <a:spLocks noGrp="1"/>
          </p:cNvSpPr>
          <p:nvPr>
            <p:ph idx="1"/>
          </p:nvPr>
        </p:nvSpPr>
        <p:spPr/>
        <p:txBody>
          <a:bodyPr>
            <a:normAutofit/>
          </a:bodyPr>
          <a:lstStyle/>
          <a:p>
            <a:r>
              <a:rPr lang="en-US" sz="2600" dirty="0" smtClean="0"/>
              <a:t>Established in October 1994</a:t>
            </a:r>
          </a:p>
          <a:p>
            <a:r>
              <a:rPr lang="en-US" sz="2600" dirty="0" smtClean="0"/>
              <a:t>1,313 entries in the first draw – all recruited via door-to-door canvassing by our first two Cash Collectors</a:t>
            </a:r>
          </a:p>
          <a:p>
            <a:r>
              <a:rPr lang="en-US" sz="2600" dirty="0" smtClean="0"/>
              <a:t>Peak membership in 1999 with over 15,000 members across Sheffield and beyond</a:t>
            </a:r>
          </a:p>
          <a:p>
            <a:r>
              <a:rPr lang="en-US" sz="2600" dirty="0" smtClean="0"/>
              <a:t>Over £9m raised for St Luke’s through Lottery to date</a:t>
            </a:r>
            <a:endParaRPr lang="en-US" sz="2600"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5</a:t>
            </a:fld>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6172200" cy="1485900"/>
          </a:xfrm>
        </p:spPr>
        <p:txBody>
          <a:bodyPr/>
          <a:lstStyle/>
          <a:p>
            <a:r>
              <a:rPr lang="en-GB" dirty="0" smtClean="0"/>
              <a:t>About the Lottery - present day</a:t>
            </a:r>
            <a:endParaRPr lang="en-GB" dirty="0"/>
          </a:p>
        </p:txBody>
      </p:sp>
      <p:sp>
        <p:nvSpPr>
          <p:cNvPr id="3" name="Content Placeholder 2"/>
          <p:cNvSpPr>
            <a:spLocks noGrp="1"/>
          </p:cNvSpPr>
          <p:nvPr>
            <p:ph idx="1"/>
          </p:nvPr>
        </p:nvSpPr>
        <p:spPr/>
        <p:txBody>
          <a:bodyPr/>
          <a:lstStyle/>
          <a:p>
            <a:r>
              <a:rPr lang="en-GB" sz="2600" dirty="0" smtClean="0"/>
              <a:t>Over 12,000 regular entries (10,500 members)</a:t>
            </a:r>
          </a:p>
          <a:p>
            <a:r>
              <a:rPr lang="en-GB" sz="2600" dirty="0" smtClean="0"/>
              <a:t>2,500 still playing by regular cash collection</a:t>
            </a:r>
          </a:p>
          <a:p>
            <a:r>
              <a:rPr lang="en-GB" sz="2600" dirty="0" smtClean="0"/>
              <a:t>Over 4,500 members now playing by regular Direct Debit at £4.34 per month</a:t>
            </a:r>
          </a:p>
          <a:p>
            <a:r>
              <a:rPr lang="en-GB" sz="2600" dirty="0" smtClean="0"/>
              <a:t>Plus 150 single tickets sold each week</a:t>
            </a:r>
          </a:p>
          <a:p>
            <a:endParaRPr lang="en-GB"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6</a:t>
            </a:fld>
            <a:endParaRPr lang="en-US"/>
          </a:p>
        </p:txBody>
      </p:sp>
    </p:spTree>
    <p:extLst>
      <p:ext uri="{BB962C8B-B14F-4D97-AF65-F5344CB8AC3E}">
        <p14:creationId xmlns:p14="http://schemas.microsoft.com/office/powerpoint/2010/main" val="2916533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5562600" cy="1485900"/>
          </a:xfrm>
        </p:spPr>
        <p:txBody>
          <a:bodyPr/>
          <a:lstStyle/>
          <a:p>
            <a:r>
              <a:rPr lang="en-GB" dirty="0" smtClean="0"/>
              <a:t>Prize structure</a:t>
            </a:r>
            <a:endParaRPr lang="en-GB" dirty="0"/>
          </a:p>
        </p:txBody>
      </p:sp>
      <p:sp>
        <p:nvSpPr>
          <p:cNvPr id="3" name="Content Placeholder 2"/>
          <p:cNvSpPr>
            <a:spLocks noGrp="1"/>
          </p:cNvSpPr>
          <p:nvPr>
            <p:ph idx="1"/>
          </p:nvPr>
        </p:nvSpPr>
        <p:spPr/>
        <p:txBody>
          <a:bodyPr/>
          <a:lstStyle/>
          <a:p>
            <a:r>
              <a:rPr lang="en-GB" sz="2600" dirty="0" smtClean="0"/>
              <a:t>Rollover prize starting at £350, reaching a maximum of £10,000</a:t>
            </a:r>
          </a:p>
          <a:p>
            <a:r>
              <a:rPr lang="en-GB" sz="2600" dirty="0" smtClean="0"/>
              <a:t>Weekly first prize £2,000</a:t>
            </a:r>
          </a:p>
          <a:p>
            <a:r>
              <a:rPr lang="en-GB" sz="2600" dirty="0" smtClean="0"/>
              <a:t>Weekly second prize £150</a:t>
            </a:r>
          </a:p>
          <a:p>
            <a:r>
              <a:rPr lang="en-GB" sz="2600" dirty="0" smtClean="0"/>
              <a:t>Plus 100 x £5 prizes</a:t>
            </a:r>
          </a:p>
          <a:p>
            <a:r>
              <a:rPr lang="en-GB" sz="2600" dirty="0" smtClean="0"/>
              <a:t>All winners are notified automatically</a:t>
            </a:r>
          </a:p>
          <a:p>
            <a:r>
              <a:rPr lang="en-GB" sz="2600" dirty="0" smtClean="0"/>
              <a:t>Draw results published on our website each week</a:t>
            </a:r>
          </a:p>
          <a:p>
            <a:pPr marL="0" indent="0">
              <a:buNone/>
            </a:pPr>
            <a:endParaRPr lang="en-GB"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7</a:t>
            </a:fld>
            <a:endParaRPr lang="en-US"/>
          </a:p>
        </p:txBody>
      </p:sp>
    </p:spTree>
    <p:extLst>
      <p:ext uri="{BB962C8B-B14F-4D97-AF65-F5344CB8AC3E}">
        <p14:creationId xmlns:p14="http://schemas.microsoft.com/office/powerpoint/2010/main" val="1297434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Regulation</a:t>
            </a:r>
            <a:endParaRPr lang="en-GB" dirty="0"/>
          </a:p>
        </p:txBody>
      </p:sp>
      <p:sp>
        <p:nvSpPr>
          <p:cNvPr id="3" name="Content Placeholder 2"/>
          <p:cNvSpPr>
            <a:spLocks noGrp="1"/>
          </p:cNvSpPr>
          <p:nvPr>
            <p:ph idx="1"/>
          </p:nvPr>
        </p:nvSpPr>
        <p:spPr/>
        <p:txBody>
          <a:bodyPr>
            <a:normAutofit/>
          </a:bodyPr>
          <a:lstStyle/>
          <a:p>
            <a:r>
              <a:rPr lang="en-GB" sz="2600" dirty="0" smtClean="0"/>
              <a:t>Licensed by the Gambling Commission</a:t>
            </a:r>
          </a:p>
          <a:p>
            <a:r>
              <a:rPr lang="en-GB" sz="2600" dirty="0" smtClean="0"/>
              <a:t>Hold both Remote and Non-Remote Licenses</a:t>
            </a:r>
          </a:p>
          <a:p>
            <a:r>
              <a:rPr lang="en-GB" sz="2600" dirty="0" smtClean="0"/>
              <a:t>Member of </a:t>
            </a:r>
            <a:r>
              <a:rPr lang="en-GB" sz="2600" dirty="0"/>
              <a:t>t</a:t>
            </a:r>
            <a:r>
              <a:rPr lang="en-GB" sz="2600" dirty="0" smtClean="0"/>
              <a:t>he Hospice Lotteries Association and Responsible Gambling Trust</a:t>
            </a:r>
          </a:p>
          <a:p>
            <a:r>
              <a:rPr lang="en-GB" sz="2600" dirty="0" smtClean="0"/>
              <a:t>Gamble Aware information printed on all literature in line with Social Responsibility in Gambling Policy</a:t>
            </a:r>
            <a:endParaRPr lang="en-GB" sz="2600"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8</a:t>
            </a:fld>
            <a:endParaRPr lang="en-US"/>
          </a:p>
        </p:txBody>
      </p:sp>
    </p:spTree>
    <p:extLst>
      <p:ext uri="{BB962C8B-B14F-4D97-AF65-F5344CB8AC3E}">
        <p14:creationId xmlns:p14="http://schemas.microsoft.com/office/powerpoint/2010/main" val="1285881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5562600" cy="1485900"/>
          </a:xfrm>
        </p:spPr>
        <p:txBody>
          <a:bodyPr/>
          <a:lstStyle/>
          <a:p>
            <a:r>
              <a:rPr lang="en-GB" dirty="0" smtClean="0"/>
              <a:t>Marketing and promotion</a:t>
            </a:r>
            <a:endParaRPr lang="en-GB" dirty="0"/>
          </a:p>
        </p:txBody>
      </p:sp>
      <p:sp>
        <p:nvSpPr>
          <p:cNvPr id="3" name="Content Placeholder 2"/>
          <p:cNvSpPr>
            <a:spLocks noGrp="1"/>
          </p:cNvSpPr>
          <p:nvPr>
            <p:ph idx="1"/>
          </p:nvPr>
        </p:nvSpPr>
        <p:spPr/>
        <p:txBody>
          <a:bodyPr/>
          <a:lstStyle/>
          <a:p>
            <a:r>
              <a:rPr lang="en-GB" sz="2600" dirty="0"/>
              <a:t>25% growth in last 12 months</a:t>
            </a:r>
          </a:p>
          <a:p>
            <a:r>
              <a:rPr lang="en-GB" sz="2600" dirty="0" smtClean="0"/>
              <a:t>70% new entries in 2013 achieved through door-to-door canvassing</a:t>
            </a:r>
          </a:p>
          <a:p>
            <a:r>
              <a:rPr lang="en-GB" sz="2600" dirty="0" smtClean="0"/>
              <a:t>Remainder through:</a:t>
            </a:r>
          </a:p>
          <a:p>
            <a:pPr lvl="1"/>
            <a:r>
              <a:rPr lang="en-GB" dirty="0" smtClean="0"/>
              <a:t>Venue canvassing (supermarkets, shopping centres)</a:t>
            </a:r>
          </a:p>
          <a:p>
            <a:pPr lvl="1"/>
            <a:r>
              <a:rPr lang="en-GB" dirty="0" smtClean="0"/>
              <a:t>Online (web, social media, PPC)</a:t>
            </a:r>
          </a:p>
          <a:p>
            <a:pPr lvl="1"/>
            <a:r>
              <a:rPr lang="en-GB" dirty="0" smtClean="0"/>
              <a:t>Leaflets (hospice reception, 12 charity shops, OPUS)</a:t>
            </a:r>
          </a:p>
          <a:p>
            <a:pPr lvl="1"/>
            <a:r>
              <a:rPr lang="en-GB" dirty="0"/>
              <a:t>Upgrade / conversion campaigns</a:t>
            </a:r>
          </a:p>
          <a:p>
            <a:pPr lvl="1"/>
            <a:r>
              <a:rPr lang="en-GB" dirty="0" smtClean="0"/>
              <a:t>Rebrand launch</a:t>
            </a:r>
          </a:p>
          <a:p>
            <a:endParaRPr lang="en-GB" dirty="0"/>
          </a:p>
        </p:txBody>
      </p:sp>
      <p:sp>
        <p:nvSpPr>
          <p:cNvPr id="4" name="Slide Number Placeholder 3"/>
          <p:cNvSpPr>
            <a:spLocks noGrp="1"/>
          </p:cNvSpPr>
          <p:nvPr>
            <p:ph type="sldNum" sz="quarter" idx="12"/>
          </p:nvPr>
        </p:nvSpPr>
        <p:spPr/>
        <p:txBody>
          <a:bodyPr/>
          <a:lstStyle/>
          <a:p>
            <a:fld id="{39EEFF8A-BC57-CA4B-90F2-BA4832B9BF13}" type="slidenum">
              <a:rPr lang="en-US" smtClean="0"/>
              <a:pPr/>
              <a:t>9</a:t>
            </a:fld>
            <a:endParaRPr lang="en-US"/>
          </a:p>
        </p:txBody>
      </p:sp>
    </p:spTree>
    <p:extLst>
      <p:ext uri="{BB962C8B-B14F-4D97-AF65-F5344CB8AC3E}">
        <p14:creationId xmlns:p14="http://schemas.microsoft.com/office/powerpoint/2010/main" val="599859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460</TotalTime>
  <Words>1572</Words>
  <Application>Microsoft Macintosh PowerPoint</Application>
  <PresentationFormat>On-screen Show (4:3)</PresentationFormat>
  <Paragraphs>183</Paragraphs>
  <Slides>18</Slides>
  <Notes>13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Play Local The St Luke’s Hospice Lottery</vt:lpstr>
      <vt:lpstr>About me</vt:lpstr>
      <vt:lpstr>About St Luke’s</vt:lpstr>
      <vt:lpstr>Our finances</vt:lpstr>
      <vt:lpstr>About the Lottery – early days</vt:lpstr>
      <vt:lpstr>About the Lottery - present day</vt:lpstr>
      <vt:lpstr>Prize structure</vt:lpstr>
      <vt:lpstr>Regulation</vt:lpstr>
      <vt:lpstr>Marketing and promotion</vt:lpstr>
      <vt:lpstr>Market research</vt:lpstr>
      <vt:lpstr>PowerPoint Presentation</vt:lpstr>
      <vt:lpstr>Key messages</vt:lpstr>
      <vt:lpstr>Member benefits</vt:lpstr>
      <vt:lpstr>20th Anniversary</vt:lpstr>
      <vt:lpstr>Challenges and pitfalls</vt:lpstr>
      <vt:lpstr>When is a Lottery not a Lottery?</vt:lpstr>
      <vt:lpstr>The game cube</vt:lpstr>
      <vt:lpstr>PowerPoint Presentation</vt:lpstr>
    </vt:vector>
  </TitlesOfParts>
  <Company>theWorkshop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 Witt</dc:creator>
  <cp:lastModifiedBy>Jamie Veitch</cp:lastModifiedBy>
  <cp:revision>57</cp:revision>
  <dcterms:created xsi:type="dcterms:W3CDTF">2013-12-11T10:47:45Z</dcterms:created>
  <dcterms:modified xsi:type="dcterms:W3CDTF">2014-04-03T15:48:49Z</dcterms:modified>
</cp:coreProperties>
</file>