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81" r:id="rId4"/>
    <p:sldId id="282" r:id="rId5"/>
    <p:sldId id="283" r:id="rId6"/>
    <p:sldId id="263" r:id="rId7"/>
    <p:sldId id="284" r:id="rId8"/>
    <p:sldId id="285" r:id="rId9"/>
    <p:sldId id="279" r:id="rId10"/>
  </p:sldIdLst>
  <p:sldSz cx="9144000" cy="6858000" type="screen4x3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>
      <p:cViewPr varScale="1">
        <p:scale>
          <a:sx n="111" d="100"/>
          <a:sy n="111" d="100"/>
        </p:scale>
        <p:origin x="-163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3F29F-1F15-4778-8231-8B7557F1CCDC}" type="datetimeFigureOut">
              <a:rPr lang="en-GB" smtClean="0"/>
              <a:t>01/07/2013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3EA2A-86DA-4C3F-B9BC-E7DEE6979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799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08316-E2B3-4C47-AD4F-2584EDC8CDE5}" type="datetimeFigureOut">
              <a:rPr lang="en-GB" smtClean="0"/>
              <a:pPr/>
              <a:t>01/07/2013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0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4809E-D47E-4043-88E5-A6974A2645F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090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4809E-D47E-4043-88E5-A6974A2645F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278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4809E-D47E-4043-88E5-A6974A2645F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1839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GB" sz="16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4809E-D47E-4043-88E5-A6974A2645F2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3713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 smtClean="0"/>
              <a:t>So thanks for listening</a:t>
            </a:r>
            <a:r>
              <a:rPr lang="en-GB" sz="1600" baseline="0" dirty="0" smtClean="0"/>
              <a:t> – I will pass to dave now and then we can take questions at the end </a:t>
            </a: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4809E-D47E-4043-88E5-A6974A2645F2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0851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D8A4-DFDB-431F-A0D5-E831BC811BBD}" type="datetimeFigureOut">
              <a:rPr lang="en-GB" smtClean="0"/>
              <a:pPr/>
              <a:t>01/07/2013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5B7B-FA49-4242-BC5B-BB35736E1FA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D8A4-DFDB-431F-A0D5-E831BC811BBD}" type="datetimeFigureOut">
              <a:rPr lang="en-GB" smtClean="0"/>
              <a:pPr/>
              <a:t>01/07/2013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5B7B-FA49-4242-BC5B-BB35736E1FA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D8A4-DFDB-431F-A0D5-E831BC811BBD}" type="datetimeFigureOut">
              <a:rPr lang="en-GB" smtClean="0"/>
              <a:pPr/>
              <a:t>01/07/2013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5B7B-FA49-4242-BC5B-BB35736E1FA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D8A4-DFDB-431F-A0D5-E831BC811BBD}" type="datetimeFigureOut">
              <a:rPr lang="en-GB" smtClean="0"/>
              <a:pPr/>
              <a:t>01/07/2013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5B7B-FA49-4242-BC5B-BB35736E1FA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D8A4-DFDB-431F-A0D5-E831BC811BBD}" type="datetimeFigureOut">
              <a:rPr lang="en-GB" smtClean="0"/>
              <a:pPr/>
              <a:t>01/07/2013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5B7B-FA49-4242-BC5B-BB35736E1FA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D8A4-DFDB-431F-A0D5-E831BC811BBD}" type="datetimeFigureOut">
              <a:rPr lang="en-GB" smtClean="0"/>
              <a:pPr/>
              <a:t>01/07/2013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5B7B-FA49-4242-BC5B-BB35736E1FA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D8A4-DFDB-431F-A0D5-E831BC811BBD}" type="datetimeFigureOut">
              <a:rPr lang="en-GB" smtClean="0"/>
              <a:pPr/>
              <a:t>01/07/2013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5B7B-FA49-4242-BC5B-BB35736E1FA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D8A4-DFDB-431F-A0D5-E831BC811BBD}" type="datetimeFigureOut">
              <a:rPr lang="en-GB" smtClean="0"/>
              <a:pPr/>
              <a:t>01/07/2013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5B7B-FA49-4242-BC5B-BB35736E1FA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D8A4-DFDB-431F-A0D5-E831BC811BBD}" type="datetimeFigureOut">
              <a:rPr lang="en-GB" smtClean="0"/>
              <a:pPr/>
              <a:t>01/07/2013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5B7B-FA49-4242-BC5B-BB35736E1FA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D8A4-DFDB-431F-A0D5-E831BC811BBD}" type="datetimeFigureOut">
              <a:rPr lang="en-GB" smtClean="0"/>
              <a:pPr/>
              <a:t>01/07/2013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5B7B-FA49-4242-BC5B-BB35736E1FA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D8A4-DFDB-431F-A0D5-E831BC811BBD}" type="datetimeFigureOut">
              <a:rPr lang="en-GB" smtClean="0"/>
              <a:pPr/>
              <a:t>01/07/2013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EA05B7B-FA49-4242-BC5B-BB35736E1FA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7FD8A4-DFDB-431F-A0D5-E831BC811BBD}" type="datetimeFigureOut">
              <a:rPr lang="en-GB" smtClean="0"/>
              <a:pPr/>
              <a:t>01/07/2013</a:t>
            </a:fld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A05B7B-FA49-4242-BC5B-BB35736E1FA4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12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5" Type="http://schemas.openxmlformats.org/officeDocument/2006/relationships/image" Target="../media/image16.jpeg"/><Relationship Id="rId10" Type="http://schemas.openxmlformats.org/officeDocument/2006/relationships/image" Target="../media/image11.jp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Mansfield Town’s </a:t>
            </a:r>
            <a:r>
              <a:rPr lang="en-GB" dirty="0"/>
              <a:t>C</a:t>
            </a:r>
            <a:r>
              <a:rPr lang="en-GB" dirty="0" smtClean="0"/>
              <a:t>rowdfunding Experience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‘Make Mansfield Your Hotspot’ 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77666" y="5517232"/>
            <a:ext cx="8642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Sarah Nelson – Mansfield BID Manager</a:t>
            </a:r>
          </a:p>
        </p:txBody>
      </p:sp>
    </p:spTree>
    <p:extLst>
      <p:ext uri="{BB962C8B-B14F-4D97-AF65-F5344CB8AC3E}">
        <p14:creationId xmlns:p14="http://schemas.microsoft.com/office/powerpoint/2010/main" val="173960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404664"/>
            <a:ext cx="8136904" cy="769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r>
              <a:rPr lang="en-GB" sz="3600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Mansfield BID</a:t>
            </a:r>
          </a:p>
          <a:p>
            <a:endParaRPr lang="en-GB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April 2010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55%  in favour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65% aggregate rateable value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Average </a:t>
            </a:r>
            <a:r>
              <a:rPr lang="en-GB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</a:t>
            </a:r>
            <a:r>
              <a:rPr lang="en-GB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evy £290,000 per year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Additional revenue generated from other areas i.e.. radio scheme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8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13 Board Members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Marketing, Safe &amp; Secure, Cleansing &amp; Maintenance, Access, Investing, Appealing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sz="2000" dirty="0"/>
          </a:p>
          <a:p>
            <a:pPr marL="285750" indent="-285750">
              <a:buFont typeface="Arial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sz="2000" dirty="0"/>
          </a:p>
          <a:p>
            <a:pPr marL="285750" indent="-285750">
              <a:buFont typeface="Arial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sz="2000" dirty="0"/>
          </a:p>
          <a:p>
            <a:endParaRPr lang="en-GB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671" y="476672"/>
            <a:ext cx="2974097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8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7704" y="332656"/>
            <a:ext cx="4711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Why Crowdfunding ?</a:t>
            </a:r>
            <a:endParaRPr lang="en-GB" sz="3600" u="sng" dirty="0"/>
          </a:p>
        </p:txBody>
      </p:sp>
      <p:sp>
        <p:nvSpPr>
          <p:cNvPr id="4" name="Rectangle 3"/>
          <p:cNvSpPr/>
          <p:nvPr/>
        </p:nvSpPr>
        <p:spPr>
          <a:xfrm>
            <a:off x="322993" y="1340768"/>
            <a:ext cx="8420711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Unsuccessful with Portas Application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Introduced by ATCM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Spacehive Introduced – easy process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Unique concept to raise funds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Engage community / stakeholders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Grab media attention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Support provided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45937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9518" y="188640"/>
            <a:ext cx="20181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Process</a:t>
            </a:r>
            <a:endParaRPr lang="en-GB" sz="4000" u="sng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3242432"/>
            <a:ext cx="6480719" cy="3381593"/>
          </a:xfrm>
          <a:prstGeom prst="rect">
            <a:avLst/>
          </a:prstGeom>
          <a:solidFill>
            <a:srgbClr val="000000">
              <a:shade val="95000"/>
            </a:srgbClr>
          </a:solidFill>
          <a:ln w="571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53708" y="896526"/>
            <a:ext cx="3816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Clear steps via </a:t>
            </a:r>
            <a:r>
              <a:rPr lang="en-GB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Spacehive</a:t>
            </a:r>
            <a:endParaRPr lang="en-GB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Costs set</a:t>
            </a:r>
            <a:endParaRPr lang="en-GB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Timescale decided</a:t>
            </a:r>
          </a:p>
          <a:p>
            <a:pPr marL="342900" indent="-342900">
              <a:buFont typeface="Arial" pitchFamily="34" charset="0"/>
              <a:buChar char="•"/>
            </a:pPr>
            <a:endParaRPr lang="en-GB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Project uploaded</a:t>
            </a:r>
            <a:endParaRPr lang="en-GB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11960" y="89652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Verification </a:t>
            </a:r>
            <a:endParaRPr lang="en-GB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Target audiences set</a:t>
            </a:r>
          </a:p>
          <a:p>
            <a:pPr marL="342900" indent="-342900">
              <a:buFont typeface="Arial" pitchFamily="34" charset="0"/>
              <a:buChar char="•"/>
            </a:pPr>
            <a:endParaRPr lang="en-GB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Marketing Package designed</a:t>
            </a:r>
          </a:p>
          <a:p>
            <a:pPr marL="342900" indent="-342900">
              <a:buFont typeface="Arial" pitchFamily="34" charset="0"/>
              <a:buChar char="•"/>
            </a:pPr>
            <a:endParaRPr lang="en-GB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Launch </a:t>
            </a:r>
            <a:endParaRPr lang="en-GB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72435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302913"/>
            <a:ext cx="62850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Key element – MARKETING </a:t>
            </a:r>
            <a:endParaRPr lang="en-GB" sz="3600" u="sng" dirty="0"/>
          </a:p>
        </p:txBody>
      </p:sp>
      <p:sp>
        <p:nvSpPr>
          <p:cNvPr id="5" name="Rectangle 4"/>
          <p:cNvSpPr/>
          <p:nvPr/>
        </p:nvSpPr>
        <p:spPr>
          <a:xfrm>
            <a:off x="131199" y="1124744"/>
            <a:ext cx="878497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Be aware of audience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Get the message right / ‘by in’ – </a:t>
            </a:r>
          </a:p>
          <a:p>
            <a:pPr lvl="1"/>
            <a:r>
              <a:rPr lang="en-GB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</a:t>
            </a:r>
            <a:r>
              <a:rPr lang="en-GB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Make Mansfield Your Hotspot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Launch event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Flood Media – Press releases, radio Interviews, TV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Information to potential Stakeholders </a:t>
            </a:r>
          </a:p>
          <a:p>
            <a:r>
              <a:rPr lang="en-GB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</a:t>
            </a:r>
            <a:r>
              <a:rPr lang="en-GB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Letters / Information packs</a:t>
            </a:r>
          </a:p>
          <a:p>
            <a:r>
              <a:rPr lang="en-GB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</a:t>
            </a:r>
            <a:r>
              <a:rPr lang="en-GB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Networking</a:t>
            </a:r>
          </a:p>
          <a:p>
            <a:r>
              <a:rPr lang="en-GB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</a:t>
            </a:r>
            <a:r>
              <a:rPr lang="en-GB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Presentations</a:t>
            </a:r>
          </a:p>
          <a:p>
            <a:r>
              <a:rPr lang="en-GB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</a:t>
            </a:r>
            <a:r>
              <a:rPr lang="en-GB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SOCIAL MEDIA</a:t>
            </a:r>
          </a:p>
          <a:p>
            <a:endParaRPr lang="en-GB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Continuous updates</a:t>
            </a:r>
          </a:p>
          <a:p>
            <a:pPr marL="1200150" lvl="2" indent="-285750">
              <a:buFontTx/>
              <a:buChar char="-"/>
            </a:pPr>
            <a:r>
              <a:rPr lang="en-GB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Celebrate Milestones</a:t>
            </a:r>
          </a:p>
          <a:p>
            <a:pPr marL="1200150" lvl="2" indent="-285750">
              <a:buFontTx/>
              <a:buChar char="-"/>
            </a:pPr>
            <a:r>
              <a:rPr lang="en-GB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Reminder of project / importance </a:t>
            </a:r>
          </a:p>
          <a:p>
            <a:pPr marL="342900" indent="-342900">
              <a:buFont typeface="Arial" pitchFamily="34" charset="0"/>
              <a:buChar char="•"/>
            </a:pPr>
            <a:endParaRPr lang="en-GB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39336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565" y="188640"/>
            <a:ext cx="3681272" cy="504056"/>
          </a:xfrm>
        </p:spPr>
        <p:txBody>
          <a:bodyPr>
            <a:noAutofit/>
          </a:bodyPr>
          <a:lstStyle/>
          <a:p>
            <a:pPr algn="ctr"/>
            <a:r>
              <a:rPr lang="en-GB" sz="4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Press Examples</a:t>
            </a:r>
            <a:endParaRPr lang="en-GB" sz="44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7188" y="1628800"/>
            <a:ext cx="1804572" cy="1209063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576" y="4998688"/>
            <a:ext cx="1944216" cy="1401202"/>
          </a:xfrm>
          <a:prstGeom prst="rect">
            <a:avLst/>
          </a:prstGeom>
          <a:solidFill>
            <a:srgbClr val="000000">
              <a:shade val="95000"/>
            </a:srgbClr>
          </a:solidFill>
          <a:ln w="571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830" y="2657517"/>
            <a:ext cx="1729199" cy="1590863"/>
          </a:xfrm>
          <a:prstGeom prst="rect">
            <a:avLst/>
          </a:prstGeom>
          <a:solidFill>
            <a:srgbClr val="000000">
              <a:shade val="95000"/>
            </a:srgbClr>
          </a:solidFill>
          <a:ln w="571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8612" y="321330"/>
            <a:ext cx="1867838" cy="965049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3649" y="3019968"/>
            <a:ext cx="1353218" cy="1692000"/>
          </a:xfrm>
          <a:prstGeom prst="rect">
            <a:avLst/>
          </a:prstGeom>
          <a:solidFill>
            <a:srgbClr val="000000">
              <a:shade val="95000"/>
            </a:srgbClr>
          </a:solidFill>
          <a:ln w="571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5" name="Picture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430" y="1070607"/>
            <a:ext cx="2013362" cy="1224000"/>
          </a:xfrm>
          <a:prstGeom prst="rect">
            <a:avLst/>
          </a:prstGeom>
          <a:solidFill>
            <a:srgbClr val="000000">
              <a:shade val="95000"/>
            </a:srgbClr>
          </a:solidFill>
          <a:ln w="571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6" name="Picture 15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8457" y="2017685"/>
            <a:ext cx="1656000" cy="566015"/>
          </a:xfrm>
          <a:prstGeom prst="rect">
            <a:avLst/>
          </a:prstGeom>
          <a:solidFill>
            <a:srgbClr val="000000">
              <a:shade val="95000"/>
            </a:srgbClr>
          </a:solidFill>
          <a:ln w="571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7" name="Picture 16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7698" y="859173"/>
            <a:ext cx="1656000" cy="1656000"/>
          </a:xfrm>
          <a:prstGeom prst="rect">
            <a:avLst/>
          </a:prstGeom>
          <a:solidFill>
            <a:srgbClr val="000000">
              <a:shade val="95000"/>
            </a:srgbClr>
          </a:solidFill>
          <a:ln w="571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8" name="Picture 17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5604" y="3206135"/>
            <a:ext cx="1043280" cy="1656000"/>
          </a:xfrm>
          <a:prstGeom prst="rect">
            <a:avLst/>
          </a:prstGeom>
          <a:solidFill>
            <a:srgbClr val="000000">
              <a:shade val="95000"/>
            </a:srgbClr>
          </a:solidFill>
          <a:ln w="571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9" name="Picture 18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7729" y="3281293"/>
            <a:ext cx="1656000" cy="1380000"/>
          </a:xfrm>
          <a:prstGeom prst="rect">
            <a:avLst/>
          </a:prstGeom>
          <a:solidFill>
            <a:srgbClr val="000000">
              <a:shade val="95000"/>
            </a:srgbClr>
          </a:solidFill>
          <a:ln w="571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20" name="Picture 19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1474" y="795941"/>
            <a:ext cx="1656000" cy="419520"/>
          </a:xfrm>
          <a:prstGeom prst="rect">
            <a:avLst/>
          </a:prstGeom>
          <a:solidFill>
            <a:srgbClr val="000000">
              <a:shade val="95000"/>
            </a:srgbClr>
          </a:solidFill>
          <a:ln w="571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21" name="Picture 20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5512" y="5115670"/>
            <a:ext cx="2223962" cy="1620000"/>
          </a:xfrm>
          <a:prstGeom prst="rect">
            <a:avLst/>
          </a:prstGeom>
          <a:solidFill>
            <a:srgbClr val="000000">
              <a:shade val="95000"/>
            </a:srgbClr>
          </a:solidFill>
          <a:ln w="571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22" name="Picture 21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2158" y="5217728"/>
            <a:ext cx="1729199" cy="1415884"/>
          </a:xfrm>
          <a:prstGeom prst="rect">
            <a:avLst/>
          </a:prstGeom>
          <a:solidFill>
            <a:srgbClr val="000000">
              <a:shade val="95000"/>
            </a:srgbClr>
          </a:solidFill>
          <a:ln w="571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423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5005" y="169067"/>
            <a:ext cx="24268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Outcome</a:t>
            </a:r>
            <a:endParaRPr lang="en-GB" sz="4000" u="sng" dirty="0"/>
          </a:p>
        </p:txBody>
      </p:sp>
      <p:sp>
        <p:nvSpPr>
          <p:cNvPr id="4" name="Rectangle 3"/>
          <p:cNvSpPr/>
          <p:nvPr/>
        </p:nvSpPr>
        <p:spPr>
          <a:xfrm>
            <a:off x="467544" y="883622"/>
            <a:ext cx="7056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Funds Raised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Press Release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Procurement Process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Wi Fi Installation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Switch on Event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Feedback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1628800"/>
            <a:ext cx="1729199" cy="1290895"/>
          </a:xfrm>
          <a:prstGeom prst="rect">
            <a:avLst/>
          </a:prstGeom>
          <a:solidFill>
            <a:srgbClr val="000000">
              <a:shade val="95000"/>
            </a:srgbClr>
          </a:solidFill>
          <a:ln w="571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3449160"/>
            <a:ext cx="1729199" cy="1290895"/>
          </a:xfrm>
          <a:prstGeom prst="rect">
            <a:avLst/>
          </a:prstGeom>
          <a:solidFill>
            <a:srgbClr val="000000">
              <a:shade val="95000"/>
            </a:srgbClr>
          </a:solidFill>
          <a:ln w="571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8661" y="3356992"/>
            <a:ext cx="1729199" cy="1290895"/>
          </a:xfrm>
          <a:prstGeom prst="rect">
            <a:avLst/>
          </a:prstGeom>
          <a:solidFill>
            <a:srgbClr val="000000">
              <a:shade val="95000"/>
            </a:srgbClr>
          </a:solidFill>
          <a:ln w="571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776" y="3462755"/>
            <a:ext cx="1729199" cy="1290895"/>
          </a:xfrm>
          <a:prstGeom prst="rect">
            <a:avLst/>
          </a:prstGeom>
          <a:solidFill>
            <a:srgbClr val="000000">
              <a:shade val="95000"/>
            </a:srgbClr>
          </a:solidFill>
          <a:ln w="571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423" y="3449159"/>
            <a:ext cx="1729198" cy="1290895"/>
          </a:xfrm>
          <a:prstGeom prst="rect">
            <a:avLst/>
          </a:prstGeom>
          <a:solidFill>
            <a:srgbClr val="000000">
              <a:shade val="95000"/>
            </a:srgbClr>
          </a:solidFill>
          <a:ln w="571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1" name="Picture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8662" y="1476433"/>
            <a:ext cx="1729198" cy="1290895"/>
          </a:xfrm>
          <a:prstGeom prst="rect">
            <a:avLst/>
          </a:prstGeom>
          <a:solidFill>
            <a:srgbClr val="000000">
              <a:shade val="95000"/>
            </a:srgbClr>
          </a:solidFill>
          <a:ln w="571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3" name="Picture 1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1800" y="5157189"/>
            <a:ext cx="1729199" cy="1290895"/>
          </a:xfrm>
          <a:prstGeom prst="rect">
            <a:avLst/>
          </a:prstGeom>
          <a:solidFill>
            <a:srgbClr val="000000">
              <a:shade val="95000"/>
            </a:srgbClr>
          </a:solidFill>
          <a:ln w="571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13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6803" y="5157191"/>
            <a:ext cx="963688" cy="1290895"/>
          </a:xfrm>
          <a:prstGeom prst="rect">
            <a:avLst/>
          </a:prstGeom>
          <a:solidFill>
            <a:srgbClr val="000000">
              <a:shade val="95000"/>
            </a:srgbClr>
          </a:solidFill>
          <a:ln w="571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5" name="Picture 14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4287" y="5085184"/>
            <a:ext cx="1729198" cy="1290895"/>
          </a:xfrm>
          <a:prstGeom prst="rect">
            <a:avLst/>
          </a:prstGeom>
          <a:solidFill>
            <a:srgbClr val="000000">
              <a:shade val="95000"/>
            </a:srgbClr>
          </a:solidFill>
          <a:ln w="571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7" name="Picture 16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568" y="5157192"/>
            <a:ext cx="1880167" cy="1290894"/>
          </a:xfrm>
          <a:prstGeom prst="rect">
            <a:avLst/>
          </a:prstGeom>
          <a:solidFill>
            <a:srgbClr val="000000">
              <a:shade val="95000"/>
            </a:srgbClr>
          </a:solidFill>
          <a:ln w="571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293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3848" y="476672"/>
            <a:ext cx="13035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TIPS</a:t>
            </a:r>
            <a:endParaRPr lang="en-GB" sz="4000" u="sng" dirty="0"/>
          </a:p>
        </p:txBody>
      </p:sp>
      <p:sp>
        <p:nvSpPr>
          <p:cNvPr id="3" name="Rectangle 2"/>
          <p:cNvSpPr/>
          <p:nvPr/>
        </p:nvSpPr>
        <p:spPr>
          <a:xfrm>
            <a:off x="251520" y="1412776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Careful consideration for project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Realistic Timescale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Know the audience 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Detailed Marketing Plan </a:t>
            </a:r>
          </a:p>
          <a:p>
            <a:r>
              <a:rPr lang="en-GB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</a:t>
            </a:r>
            <a:r>
              <a:rPr lang="en-GB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Create a buzz</a:t>
            </a:r>
          </a:p>
          <a:p>
            <a:r>
              <a:rPr lang="en-GB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</a:t>
            </a:r>
            <a:r>
              <a:rPr lang="en-GB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-Generate community engagement</a:t>
            </a:r>
          </a:p>
          <a:p>
            <a:endParaRPr lang="en-GB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Continual updates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Celebrate  </a:t>
            </a:r>
            <a:endParaRPr lang="en-GB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3928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35308"/>
            <a:ext cx="9144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	</a:t>
            </a:r>
          </a:p>
          <a:p>
            <a:endParaRPr lang="en-GB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GB" sz="7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MANY THANKS </a:t>
            </a:r>
          </a:p>
          <a:p>
            <a:pPr algn="ctr"/>
            <a:r>
              <a:rPr lang="en-GB" sz="7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FOR LISTENING</a:t>
            </a:r>
          </a:p>
          <a:p>
            <a:endParaRPr lang="en-GB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n-GB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GB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01623 635675</a:t>
            </a:r>
          </a:p>
          <a:p>
            <a:pPr algn="ctr"/>
            <a:r>
              <a:rPr lang="en-GB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Sarah@mansfieldbid.com</a:t>
            </a:r>
            <a:endParaRPr lang="en-GB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6911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2624</TotalTime>
  <Words>184</Words>
  <Application>Microsoft Office PowerPoint</Application>
  <PresentationFormat>On-screen Show (4:3)</PresentationFormat>
  <Paragraphs>98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Mansfield Town’s Crowdfunding Experience </vt:lpstr>
      <vt:lpstr>PowerPoint Presentation</vt:lpstr>
      <vt:lpstr>PowerPoint Presentation</vt:lpstr>
      <vt:lpstr>PowerPoint Presentation</vt:lpstr>
      <vt:lpstr>PowerPoint Presentation</vt:lpstr>
      <vt:lpstr>Press Examples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Mansfield BID</dc:title>
  <dc:creator>Sarah</dc:creator>
  <cp:lastModifiedBy>Sarah</cp:lastModifiedBy>
  <cp:revision>109</cp:revision>
  <cp:lastPrinted>2013-06-28T12:30:12Z</cp:lastPrinted>
  <dcterms:created xsi:type="dcterms:W3CDTF">2012-10-01T12:18:54Z</dcterms:created>
  <dcterms:modified xsi:type="dcterms:W3CDTF">2013-07-01T07:54:40Z</dcterms:modified>
</cp:coreProperties>
</file>